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5" r:id="rId1"/>
  </p:sldMasterIdLst>
  <p:sldIdLst>
    <p:sldId id="256" r:id="rId2"/>
    <p:sldId id="264" r:id="rId3"/>
    <p:sldId id="299" r:id="rId4"/>
    <p:sldId id="303" r:id="rId5"/>
    <p:sldId id="305" r:id="rId6"/>
    <p:sldId id="297" r:id="rId7"/>
    <p:sldId id="307" r:id="rId8"/>
    <p:sldId id="319" r:id="rId9"/>
    <p:sldId id="313" r:id="rId10"/>
    <p:sldId id="311" r:id="rId11"/>
    <p:sldId id="300" r:id="rId12"/>
    <p:sldId id="308" r:id="rId13"/>
    <p:sldId id="309" r:id="rId14"/>
    <p:sldId id="310" r:id="rId15"/>
    <p:sldId id="320" r:id="rId16"/>
    <p:sldId id="316" r:id="rId17"/>
    <p:sldId id="323" r:id="rId18"/>
    <p:sldId id="317" r:id="rId19"/>
    <p:sldId id="318" r:id="rId20"/>
    <p:sldId id="321" r:id="rId21"/>
    <p:sldId id="314" r:id="rId22"/>
    <p:sldId id="315" r:id="rId23"/>
    <p:sldId id="301" r:id="rId24"/>
    <p:sldId id="312" r:id="rId25"/>
    <p:sldId id="265" r:id="rId26"/>
    <p:sldId id="267" r:id="rId27"/>
    <p:sldId id="268" r:id="rId28"/>
    <p:sldId id="272" r:id="rId29"/>
    <p:sldId id="273" r:id="rId30"/>
    <p:sldId id="274" r:id="rId31"/>
    <p:sldId id="275" r:id="rId32"/>
    <p:sldId id="276" r:id="rId33"/>
    <p:sldId id="280" r:id="rId34"/>
    <p:sldId id="282" r:id="rId35"/>
    <p:sldId id="281" r:id="rId36"/>
    <p:sldId id="283" r:id="rId37"/>
    <p:sldId id="293" r:id="rId38"/>
    <p:sldId id="292" r:id="rId39"/>
    <p:sldId id="295" r:id="rId40"/>
    <p:sldId id="322" r:id="rId41"/>
    <p:sldId id="266" r:id="rId42"/>
    <p:sldId id="278" r:id="rId43"/>
    <p:sldId id="279" r:id="rId44"/>
    <p:sldId id="277" r:id="rId45"/>
    <p:sldId id="287" r:id="rId46"/>
    <p:sldId id="284" r:id="rId47"/>
    <p:sldId id="289" r:id="rId48"/>
    <p:sldId id="286" r:id="rId49"/>
    <p:sldId id="290" r:id="rId50"/>
    <p:sldId id="288" r:id="rId51"/>
    <p:sldId id="291" r:id="rId52"/>
    <p:sldId id="257" r:id="rId53"/>
    <p:sldId id="263" r:id="rId54"/>
    <p:sldId id="259" r:id="rId55"/>
    <p:sldId id="260" r:id="rId56"/>
    <p:sldId id="261" r:id="rId57"/>
    <p:sldId id="262" r:id="rId58"/>
    <p:sldId id="258" r:id="rId59"/>
    <p:sldId id="285" r:id="rId60"/>
    <p:sldId id="294"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80" autoAdjust="0"/>
    <p:restoredTop sz="94660"/>
  </p:normalViewPr>
  <p:slideViewPr>
    <p:cSldViewPr snapToGrid="0">
      <p:cViewPr varScale="1">
        <p:scale>
          <a:sx n="62" d="100"/>
          <a:sy n="62" d="100"/>
        </p:scale>
        <p:origin x="102"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08-09-2020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80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08-09-2020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1123424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08-09-2020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69884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6CE185D-37EE-41DF-B3DA-C003A6ACDDE4}" type="datetimeFigureOut">
              <a:rPr lang="es-CL" smtClean="0"/>
              <a:t>08-09-2020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423615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A6CE185D-37EE-41DF-B3DA-C003A6ACDDE4}" type="datetimeFigureOut">
              <a:rPr lang="es-CL" smtClean="0"/>
              <a:t>08-09-2020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4206508-3C3A-4741-BB7F-E8A6C9C2DF25}" type="slidenum">
              <a:rPr lang="es-CL" smtClean="0"/>
              <a:t>‹Nº›</a:t>
            </a:fld>
            <a:endParaRPr lang="es-C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52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6CE185D-37EE-41DF-B3DA-C003A6ACDDE4}" type="datetimeFigureOut">
              <a:rPr lang="es-CL" smtClean="0"/>
              <a:t>08-09-2020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60754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6CE185D-37EE-41DF-B3DA-C003A6ACDDE4}" type="datetimeFigureOut">
              <a:rPr lang="es-CL" smtClean="0"/>
              <a:t>08-09-2020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45913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6CE185D-37EE-41DF-B3DA-C003A6ACDDE4}" type="datetimeFigureOut">
              <a:rPr lang="es-CL" smtClean="0"/>
              <a:t>08-09-2020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6016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6CE185D-37EE-41DF-B3DA-C003A6ACDDE4}" type="datetimeFigureOut">
              <a:rPr lang="es-CL" smtClean="0"/>
              <a:t>08-09-2020</a:t>
            </a:fld>
            <a:endParaRPr lang="es-C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CL"/>
          </a:p>
        </p:txBody>
      </p:sp>
      <p:sp>
        <p:nvSpPr>
          <p:cNvPr id="9" name="Slide Number Placeholder 8"/>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341024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6CE185D-37EE-41DF-B3DA-C003A6ACDDE4}" type="datetimeFigureOut">
              <a:rPr lang="es-CL" smtClean="0"/>
              <a:t>08-09-2020</a:t>
            </a:fld>
            <a:endParaRPr lang="es-C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C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206508-3C3A-4741-BB7F-E8A6C9C2DF25}" type="slidenum">
              <a:rPr lang="es-CL" smtClean="0"/>
              <a:t>‹Nº›</a:t>
            </a:fld>
            <a:endParaRPr lang="es-CL"/>
          </a:p>
        </p:txBody>
      </p:sp>
    </p:spTree>
    <p:extLst>
      <p:ext uri="{BB962C8B-B14F-4D97-AF65-F5344CB8AC3E}">
        <p14:creationId xmlns:p14="http://schemas.microsoft.com/office/powerpoint/2010/main" val="1735823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6CE185D-37EE-41DF-B3DA-C003A6ACDDE4}" type="datetimeFigureOut">
              <a:rPr lang="es-CL" smtClean="0"/>
              <a:t>08-09-2020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4206508-3C3A-4741-BB7F-E8A6C9C2DF25}" type="slidenum">
              <a:rPr lang="es-CL" smtClean="0"/>
              <a:t>‹Nº›</a:t>
            </a:fld>
            <a:endParaRPr lang="es-CL"/>
          </a:p>
        </p:txBody>
      </p:sp>
    </p:spTree>
    <p:extLst>
      <p:ext uri="{BB962C8B-B14F-4D97-AF65-F5344CB8AC3E}">
        <p14:creationId xmlns:p14="http://schemas.microsoft.com/office/powerpoint/2010/main" val="204270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6CE185D-37EE-41DF-B3DA-C003A6ACDDE4}" type="datetimeFigureOut">
              <a:rPr lang="es-CL" smtClean="0"/>
              <a:t>08-09-2020</a:t>
            </a:fld>
            <a:endParaRPr lang="es-C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C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206508-3C3A-4741-BB7F-E8A6C9C2DF25}" type="slidenum">
              <a:rPr lang="es-CL" smtClean="0"/>
              <a:t>‹Nº›</a:t>
            </a:fld>
            <a:endParaRPr lang="es-C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161756"/>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es.calameo.com/read/0063581890e320ae03d54"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una.zoom.us/j/93709539446?pwd=UFBybEE2N04zMnd1TnMzSVl4dmdEQT09&amp;fbclid=IwAR0I2u6tOaah7R2IljJhnq1R7R0XlYqAiqtHghvwZ3yuPJJhomiztWNHViI" TargetMode="External"/><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qJnyPX7ihDw" TargetMode="External"/><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4ZpvKtbtmnc" TargetMode="External"/><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pgySxmykFoA?fbclid=IwAR2rKq9zNQfEWyXnobuoXLTLP6wbAXZ0GYWC04MYf8hF4s2H5OtnN0uF1mQ"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youtu.be/5iVfrAypJ0Q?fbclid=IwAR3eTC3XaSqhhRoDyhOf4InevangcVojgzTEuIfmAMIAUElw_Hs5-m3rOeA" TargetMode="External"/><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mailto:albatros@sech.cl" TargetMode="External"/><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issuu.com/www.maluortega.supersitio.net/docs/revista___32__2_" TargetMode="External"/><Relationship Id="rId2" Type="http://schemas.openxmlformats.org/officeDocument/2006/relationships/hyperlink" Target="https://issuu.com/www.maluortega.supersitio.net/docs/revista_memoria_viva__26" TargetMode="External"/><Relationship Id="rId1" Type="http://schemas.openxmlformats.org/officeDocument/2006/relationships/slideLayout" Target="../slideLayouts/slideLayout7.xml"/><Relationship Id="rId5" Type="http://schemas.openxmlformats.org/officeDocument/2006/relationships/hyperlink" Target="https://issuu.com/www.maluortega.supersitio.net/docs/revista_infantil___2" TargetMode="External"/><Relationship Id="rId4" Type="http://schemas.openxmlformats.org/officeDocument/2006/relationships/hyperlink" Target="https://issuu.com/www.maluortega.supersitio.net/docs/revista___1"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63AD14-4D75-4DFC-AB91-188D8D1972D8}"/>
              </a:ext>
            </a:extLst>
          </p:cNvPr>
          <p:cNvSpPr>
            <a:spLocks noGrp="1"/>
          </p:cNvSpPr>
          <p:nvPr>
            <p:ph type="ctrTitle"/>
          </p:nvPr>
        </p:nvSpPr>
        <p:spPr>
          <a:xfrm>
            <a:off x="6746628" y="1783959"/>
            <a:ext cx="4645250" cy="2348203"/>
          </a:xfrm>
        </p:spPr>
        <p:txBody>
          <a:bodyPr anchor="b">
            <a:normAutofit fontScale="90000"/>
          </a:bodyPr>
          <a:lstStyle/>
          <a:p>
            <a:pPr algn="l"/>
            <a:r>
              <a:rPr lang="es-CL" sz="4700" b="1" dirty="0"/>
              <a:t>COMPROMISOS  POR CONVENIO - SECH  AGOSTO 2020</a:t>
            </a:r>
          </a:p>
        </p:txBody>
      </p:sp>
      <p:pic>
        <p:nvPicPr>
          <p:cNvPr id="8" name="Imagen 7" descr="Imagen que contiene edificio, exterior&#10;&#10;Descripción generada automáticamente">
            <a:extLst>
              <a:ext uri="{FF2B5EF4-FFF2-40B4-BE49-F238E27FC236}">
                <a16:creationId xmlns:a16="http://schemas.microsoft.com/office/drawing/2014/main" id="{66D78A15-619D-49DD-93ED-FC4CE4718127}"/>
              </a:ext>
            </a:extLst>
          </p:cNvPr>
          <p:cNvPicPr>
            <a:picLocks noChangeAspect="1"/>
          </p:cNvPicPr>
          <p:nvPr/>
        </p:nvPicPr>
        <p:blipFill rotWithShape="1">
          <a:blip r:embed="rId2">
            <a:extLst>
              <a:ext uri="{28A0092B-C50C-407E-A947-70E740481C1C}">
                <a14:useLocalDpi xmlns:a14="http://schemas.microsoft.com/office/drawing/2010/main" val="0"/>
              </a:ext>
            </a:extLst>
          </a:blip>
          <a:srcRect t="9756" r="-1" b="497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846170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E8D3E-6814-4169-8A4D-5034F0FEF38A}"/>
              </a:ext>
            </a:extLst>
          </p:cNvPr>
          <p:cNvSpPr>
            <a:spLocks noGrp="1"/>
          </p:cNvSpPr>
          <p:nvPr>
            <p:ph type="title"/>
          </p:nvPr>
        </p:nvSpPr>
        <p:spPr/>
        <p:txBody>
          <a:bodyPr/>
          <a:lstStyle/>
          <a:p>
            <a:r>
              <a:rPr lang="es-CL" dirty="0"/>
              <a:t>Taller Virtual Figuras Literarias</a:t>
            </a:r>
          </a:p>
        </p:txBody>
      </p:sp>
      <p:pic>
        <p:nvPicPr>
          <p:cNvPr id="4" name="Marcador de contenido 3">
            <a:extLst>
              <a:ext uri="{FF2B5EF4-FFF2-40B4-BE49-F238E27FC236}">
                <a16:creationId xmlns:a16="http://schemas.microsoft.com/office/drawing/2014/main" id="{006FB228-8235-4310-9B5E-1CFBF3560FB3}"/>
              </a:ext>
            </a:extLst>
          </p:cNvPr>
          <p:cNvPicPr>
            <a:picLocks noChangeAspect="1"/>
          </p:cNvPicPr>
          <p:nvPr/>
        </p:nvPicPr>
        <p:blipFill>
          <a:blip r:embed="rId2"/>
          <a:stretch>
            <a:fillRect/>
          </a:stretch>
        </p:blipFill>
        <p:spPr>
          <a:xfrm>
            <a:off x="2429730" y="1898742"/>
            <a:ext cx="7332540" cy="4078726"/>
          </a:xfrm>
          <a:prstGeom prst="rect">
            <a:avLst/>
          </a:prstGeom>
        </p:spPr>
      </p:pic>
    </p:spTree>
    <p:extLst>
      <p:ext uri="{BB962C8B-B14F-4D97-AF65-F5344CB8AC3E}">
        <p14:creationId xmlns:p14="http://schemas.microsoft.com/office/powerpoint/2010/main" val="148079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dirty="0">
                <a:solidFill>
                  <a:schemeClr val="tx1">
                    <a:lumMod val="85000"/>
                    <a:lumOff val="15000"/>
                  </a:schemeClr>
                </a:solidFill>
              </a:rPr>
              <a:t>I.3 </a:t>
            </a:r>
            <a:r>
              <a:rPr lang="en-US" sz="6700" dirty="0" err="1">
                <a:solidFill>
                  <a:schemeClr val="tx1">
                    <a:lumMod val="85000"/>
                    <a:lumOff val="15000"/>
                  </a:schemeClr>
                </a:solidFill>
              </a:rPr>
              <a:t>Talleres</a:t>
            </a:r>
            <a:r>
              <a:rPr lang="en-US" sz="6700" dirty="0">
                <a:solidFill>
                  <a:schemeClr val="tx1">
                    <a:lumMod val="85000"/>
                    <a:lumOff val="15000"/>
                  </a:schemeClr>
                </a:solidFill>
              </a:rPr>
              <a:t> de </a:t>
            </a:r>
            <a:r>
              <a:rPr lang="en-US" sz="6700" dirty="0" err="1">
                <a:solidFill>
                  <a:schemeClr val="tx1">
                    <a:lumMod val="85000"/>
                    <a:lumOff val="15000"/>
                  </a:schemeClr>
                </a:solidFill>
              </a:rPr>
              <a:t>lectura</a:t>
            </a:r>
            <a:r>
              <a:rPr lang="en-US" sz="6700" dirty="0">
                <a:solidFill>
                  <a:schemeClr val="tx1">
                    <a:lumMod val="85000"/>
                    <a:lumOff val="15000"/>
                  </a:schemeClr>
                </a:solidFill>
              </a:rPr>
              <a:t> </a:t>
            </a:r>
            <a:r>
              <a:rPr lang="en-US" sz="6700" dirty="0" err="1">
                <a:solidFill>
                  <a:schemeClr val="tx1">
                    <a:lumMod val="85000"/>
                    <a:lumOff val="15000"/>
                  </a:schemeClr>
                </a:solidFill>
              </a:rPr>
              <a:t>creativa</a:t>
            </a:r>
            <a:endParaRPr lang="en-US" sz="6700" dirty="0">
              <a:solidFill>
                <a:schemeClr val="tx1">
                  <a:lumMod val="85000"/>
                  <a:lumOff val="15000"/>
                </a:schemeClr>
              </a:solidFill>
            </a:endParaRP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098" name="Picture 2" descr="Taller de escritura creativa: &quot;El origen de una idea&quot; - Centro  Bibliotecario de Puente Alto">
            <a:extLst>
              <a:ext uri="{FF2B5EF4-FFF2-40B4-BE49-F238E27FC236}">
                <a16:creationId xmlns:a16="http://schemas.microsoft.com/office/drawing/2014/main" id="{0F366EC1-C69B-4B91-8DA4-B389B5CDB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07" y="957516"/>
            <a:ext cx="194310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681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511F7DE-55A5-4E05-9857-2C3DEF607893}"/>
              </a:ext>
            </a:extLst>
          </p:cNvPr>
          <p:cNvSpPr>
            <a:spLocks noGrp="1"/>
          </p:cNvSpPr>
          <p:nvPr>
            <p:ph type="title"/>
          </p:nvPr>
        </p:nvSpPr>
        <p:spPr>
          <a:xfrm>
            <a:off x="5144679" y="634946"/>
            <a:ext cx="6405063" cy="1450757"/>
          </a:xfrm>
        </p:spPr>
        <p:txBody>
          <a:bodyPr>
            <a:normAutofit/>
          </a:bodyPr>
          <a:lstStyle/>
          <a:p>
            <a:r>
              <a:rPr lang="es-CL" dirty="0"/>
              <a:t>Taller El Charleston</a:t>
            </a:r>
          </a:p>
        </p:txBody>
      </p:sp>
      <p:pic>
        <p:nvPicPr>
          <p:cNvPr id="7170" name="Picture 2" descr="Una foto de un grupo de personas posando para una foto&#10;&#10;Descripción generada automáticamente">
            <a:extLst>
              <a:ext uri="{FF2B5EF4-FFF2-40B4-BE49-F238E27FC236}">
                <a16:creationId xmlns:a16="http://schemas.microsoft.com/office/drawing/2014/main" id="{9F5E4959-668E-4860-9CAA-8108A0DEA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85" b="2"/>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estante, interior, persona, hombre&#10;&#10;Descripción generada automáticamente">
            <a:extLst>
              <a:ext uri="{FF2B5EF4-FFF2-40B4-BE49-F238E27FC236}">
                <a16:creationId xmlns:a16="http://schemas.microsoft.com/office/drawing/2014/main" id="{0C60474E-E6DA-4A62-BE7C-29CB5E4814E5}"/>
              </a:ext>
            </a:extLst>
          </p:cNvPr>
          <p:cNvPicPr>
            <a:picLocks noChangeAspect="1"/>
          </p:cNvPicPr>
          <p:nvPr/>
        </p:nvPicPr>
        <p:blipFill rotWithShape="1">
          <a:blip r:embed="rId3">
            <a:extLst>
              <a:ext uri="{28A0092B-C50C-407E-A947-70E740481C1C}">
                <a14:useLocalDpi xmlns:a14="http://schemas.microsoft.com/office/drawing/2010/main" val="0"/>
              </a:ext>
            </a:extLst>
          </a:blip>
          <a:srcRect t="11697" r="3" b="3"/>
          <a:stretch/>
        </p:blipFill>
        <p:spPr>
          <a:xfrm>
            <a:off x="633999" y="3218101"/>
            <a:ext cx="4020296" cy="2476136"/>
          </a:xfrm>
          <a:prstGeom prst="rect">
            <a:avLst/>
          </a:prstGeom>
        </p:spPr>
      </p:pic>
      <p:sp>
        <p:nvSpPr>
          <p:cNvPr id="3" name="Marcador de contenido 2">
            <a:extLst>
              <a:ext uri="{FF2B5EF4-FFF2-40B4-BE49-F238E27FC236}">
                <a16:creationId xmlns:a16="http://schemas.microsoft.com/office/drawing/2014/main" id="{A2149E67-D897-47CA-A4A5-CB738E0AF477}"/>
              </a:ext>
            </a:extLst>
          </p:cNvPr>
          <p:cNvSpPr>
            <a:spLocks noGrp="1"/>
          </p:cNvSpPr>
          <p:nvPr>
            <p:ph idx="1"/>
          </p:nvPr>
        </p:nvSpPr>
        <p:spPr>
          <a:xfrm>
            <a:off x="5144679" y="2198914"/>
            <a:ext cx="6405063" cy="3670180"/>
          </a:xfrm>
        </p:spPr>
        <p:txBody>
          <a:bodyPr>
            <a:normAutofit/>
          </a:bodyPr>
          <a:lstStyle/>
          <a:p>
            <a:pPr fontAlgn="base"/>
            <a:r>
              <a:rPr lang="es-MX" sz="1700" b="0" i="0" dirty="0">
                <a:effectLst/>
                <a:latin typeface="Open Sans"/>
              </a:rPr>
              <a:t>El Taller de creación de cuentos El Charleston, conducido por el escritor Jorge Calvo, forma parte del programa de talleres ofrecidos por SECH.</a:t>
            </a:r>
          </a:p>
          <a:p>
            <a:pPr fontAlgn="base"/>
            <a:r>
              <a:rPr lang="es-MX" sz="1700" b="0" i="0" dirty="0">
                <a:effectLst/>
                <a:latin typeface="Open Sans"/>
              </a:rPr>
              <a:t>Inició sus actividades en abril de 2019, con seis integrantes, aumentando a 9 en el semestre siguiente. Debido al estallido social debe trasladarse a una dirección que amablemente ofrece la socia de nuestra institución Paulina Correa. A partir de fines de marzo de 2020 a raíz de las restricciones impuestas por la epidemia de coronavirus COVID – 19 que estamos enfrentando, el taller -con una docena de miembros- se encuentra funcionando en sesiones online.</a:t>
            </a:r>
          </a:p>
          <a:p>
            <a:pPr fontAlgn="base"/>
            <a:r>
              <a:rPr lang="es-MX" sz="1700" dirty="0">
                <a:latin typeface="Open Sans"/>
              </a:rPr>
              <a:t>Registro fotográfico reunión, última semana de agosto.</a:t>
            </a:r>
            <a:endParaRPr lang="es-MX" sz="1700" b="0" i="0" dirty="0">
              <a:effectLst/>
              <a:latin typeface="Open Sans"/>
            </a:endParaRPr>
          </a:p>
          <a:p>
            <a:endParaRPr lang="es-CL" sz="1700" dirty="0"/>
          </a:p>
        </p:txBody>
      </p:sp>
      <p:sp>
        <p:nvSpPr>
          <p:cNvPr id="75" name="Rectangle 74">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14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EA29AD7-E330-4D97-B9AB-F69BAED08D00}"/>
              </a:ext>
            </a:extLst>
          </p:cNvPr>
          <p:cNvSpPr>
            <a:spLocks noGrp="1"/>
          </p:cNvSpPr>
          <p:nvPr>
            <p:ph type="title"/>
          </p:nvPr>
        </p:nvSpPr>
        <p:spPr>
          <a:xfrm>
            <a:off x="6728459" y="634946"/>
            <a:ext cx="4821283" cy="1450757"/>
          </a:xfrm>
        </p:spPr>
        <p:txBody>
          <a:bodyPr>
            <a:normAutofit/>
          </a:bodyPr>
          <a:lstStyle/>
          <a:p>
            <a:r>
              <a:rPr lang="es-CL" sz="4100"/>
              <a:t>Taller Teoría y creación literaria ATENEA</a:t>
            </a:r>
          </a:p>
        </p:txBody>
      </p:sp>
      <p:sp>
        <p:nvSpPr>
          <p:cNvPr id="25" name="Rectangle 24">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600EACB-7DFF-435E-A37C-76781021E911}"/>
              </a:ext>
            </a:extLst>
          </p:cNvPr>
          <p:cNvSpPr>
            <a:spLocks noGrp="1"/>
          </p:cNvSpPr>
          <p:nvPr>
            <p:ph idx="1"/>
          </p:nvPr>
        </p:nvSpPr>
        <p:spPr>
          <a:xfrm>
            <a:off x="6728459" y="2198913"/>
            <a:ext cx="5141808" cy="4024139"/>
          </a:xfrm>
        </p:spPr>
        <p:txBody>
          <a:bodyPr>
            <a:normAutofit fontScale="92500" lnSpcReduction="20000"/>
          </a:bodyPr>
          <a:lstStyle/>
          <a:p>
            <a:r>
              <a:rPr lang="es-CL" dirty="0"/>
              <a:t>Fundado el 20 de Julio del 2018, en la Sala Domingo </a:t>
            </a:r>
            <a:r>
              <a:rPr lang="es-CL" dirty="0" err="1"/>
              <a:t>Melfi</a:t>
            </a:r>
            <a:r>
              <a:rPr lang="es-CL" dirty="0"/>
              <a:t> en la Casa del Escritor. Dirigido por Carla Zapata. Su misión como taller es escribir de lo que sucede, y sus integrantes son Fernando Castro, Raúl de la Paz, Maximiliano Muñoz, Carmen Pinto, Josué </a:t>
            </a:r>
            <a:r>
              <a:rPr lang="es-CL" dirty="0" err="1"/>
              <a:t>Redrován</a:t>
            </a:r>
            <a:r>
              <a:rPr lang="es-CL" dirty="0"/>
              <a:t>, Eduardo Robledo, Gustavo Robledo, Horacio </a:t>
            </a:r>
            <a:r>
              <a:rPr lang="es-CL" dirty="0" err="1"/>
              <a:t>Rodriguez</a:t>
            </a:r>
            <a:r>
              <a:rPr lang="es-CL" dirty="0"/>
              <a:t>, Felipe </a:t>
            </a:r>
            <a:r>
              <a:rPr lang="es-CL" dirty="0" err="1"/>
              <a:t>Rodriguez</a:t>
            </a:r>
            <a:r>
              <a:rPr lang="es-CL" dirty="0"/>
              <a:t>, Renato Salinas, Aquiles Vargas y </a:t>
            </a:r>
            <a:r>
              <a:rPr lang="es-CL" dirty="0" err="1"/>
              <a:t>Leonidas</a:t>
            </a:r>
            <a:r>
              <a:rPr lang="es-CL" dirty="0"/>
              <a:t> Zapata.</a:t>
            </a:r>
          </a:p>
          <a:p>
            <a:r>
              <a:rPr lang="es-MX" i="0" dirty="0">
                <a:solidFill>
                  <a:srgbClr val="444444"/>
                </a:solidFill>
                <a:effectLst/>
                <a:latin typeface="inherit"/>
              </a:rPr>
              <a:t>Trabaja con dos proyectos importantes:-Selección de autores (2019), Taller de Teoría y Creación Literaria ATENEA, Editorial </a:t>
            </a:r>
            <a:r>
              <a:rPr lang="es-MX" i="0" dirty="0" err="1">
                <a:solidFill>
                  <a:srgbClr val="444444"/>
                </a:solidFill>
                <a:effectLst/>
                <a:latin typeface="inherit"/>
              </a:rPr>
              <a:t>Etnika</a:t>
            </a:r>
            <a:r>
              <a:rPr lang="es-MX" i="0" dirty="0">
                <a:solidFill>
                  <a:srgbClr val="444444"/>
                </a:solidFill>
                <a:effectLst/>
                <a:latin typeface="inherit"/>
              </a:rPr>
              <a:t> , febrero del 2020, libro, cuyo lanzamiento se encuentra pendiente.-Revista Digital «NUDOS» ( Escritura-Márgenes).   </a:t>
            </a:r>
          </a:p>
          <a:p>
            <a:pPr marL="0" indent="0">
              <a:buNone/>
            </a:pPr>
            <a:r>
              <a:rPr lang="es-CL" dirty="0"/>
              <a:t>Revista mensual n°3: </a:t>
            </a:r>
            <a:r>
              <a:rPr lang="es-CL" dirty="0">
                <a:hlinkClick r:id="rId2"/>
              </a:rPr>
              <a:t>https://es.calameo.com/read/0063581890e320ae03d54</a:t>
            </a:r>
            <a:endParaRPr lang="es-CL" dirty="0"/>
          </a:p>
          <a:p>
            <a:pPr marL="0" indent="0">
              <a:buNone/>
            </a:pPr>
            <a:endParaRPr lang="es-CL" dirty="0"/>
          </a:p>
          <a:p>
            <a:pPr marL="0" indent="0">
              <a:buNone/>
            </a:pPr>
            <a:endParaRPr lang="es-CL" dirty="0"/>
          </a:p>
        </p:txBody>
      </p:sp>
      <p:sp>
        <p:nvSpPr>
          <p:cNvPr id="35" name="Rectangle 34">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Imagen 7" descr="Imagen que contiene interior, mujer, hombre, frente&#10;&#10;Descripción generada automáticamente">
            <a:extLst>
              <a:ext uri="{FF2B5EF4-FFF2-40B4-BE49-F238E27FC236}">
                <a16:creationId xmlns:a16="http://schemas.microsoft.com/office/drawing/2014/main" id="{3F3D770F-B28F-423A-AD6E-0BA9084F5E45}"/>
              </a:ext>
            </a:extLst>
          </p:cNvPr>
          <p:cNvPicPr>
            <a:picLocks noChangeAspect="1"/>
          </p:cNvPicPr>
          <p:nvPr/>
        </p:nvPicPr>
        <p:blipFill rotWithShape="1">
          <a:blip r:embed="rId3">
            <a:extLst>
              <a:ext uri="{28A0092B-C50C-407E-A947-70E740481C1C}">
                <a14:useLocalDpi xmlns:a14="http://schemas.microsoft.com/office/drawing/2010/main" val="0"/>
              </a:ext>
            </a:extLst>
          </a:blip>
          <a:srcRect r="-5" b="17526"/>
          <a:stretch/>
        </p:blipFill>
        <p:spPr>
          <a:xfrm>
            <a:off x="3745091" y="3167158"/>
            <a:ext cx="2134404" cy="2347004"/>
          </a:xfrm>
          <a:custGeom>
            <a:avLst/>
            <a:gdLst/>
            <a:ahLst/>
            <a:cxnLst/>
            <a:rect l="l" t="t" r="r" b="b"/>
            <a:pathLst>
              <a:path w="2983642" h="3280831">
                <a:moveTo>
                  <a:pt x="0" y="0"/>
                </a:moveTo>
                <a:lnTo>
                  <a:pt x="2983642" y="0"/>
                </a:lnTo>
                <a:lnTo>
                  <a:pt x="2983642" y="2876895"/>
                </a:lnTo>
                <a:lnTo>
                  <a:pt x="2579706" y="3280831"/>
                </a:lnTo>
                <a:lnTo>
                  <a:pt x="0" y="3280831"/>
                </a:lnTo>
                <a:close/>
              </a:path>
            </a:pathLst>
          </a:custGeom>
        </p:spPr>
      </p:pic>
      <p:pic>
        <p:nvPicPr>
          <p:cNvPr id="4" name="Imagen 3">
            <a:extLst>
              <a:ext uri="{FF2B5EF4-FFF2-40B4-BE49-F238E27FC236}">
                <a16:creationId xmlns:a16="http://schemas.microsoft.com/office/drawing/2014/main" id="{A4F70564-2A4E-49CA-B24E-3AF0E4A63BAE}"/>
              </a:ext>
            </a:extLst>
          </p:cNvPr>
          <p:cNvPicPr>
            <a:picLocks noChangeAspect="1"/>
          </p:cNvPicPr>
          <p:nvPr/>
        </p:nvPicPr>
        <p:blipFill rotWithShape="1">
          <a:blip r:embed="rId4"/>
          <a:srcRect l="49919" t="25397" r="20688" b="12296"/>
          <a:stretch/>
        </p:blipFill>
        <p:spPr>
          <a:xfrm>
            <a:off x="456209" y="579835"/>
            <a:ext cx="2858331" cy="3408237"/>
          </a:xfrm>
          <a:prstGeom prst="rect">
            <a:avLst/>
          </a:prstGeom>
        </p:spPr>
      </p:pic>
    </p:spTree>
    <p:extLst>
      <p:ext uri="{BB962C8B-B14F-4D97-AF65-F5344CB8AC3E}">
        <p14:creationId xmlns:p14="http://schemas.microsoft.com/office/powerpoint/2010/main" val="191043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EF930B-E49B-4931-9BF3-D0BFA1DB0D9D}"/>
              </a:ext>
            </a:extLst>
          </p:cNvPr>
          <p:cNvSpPr>
            <a:spLocks noGrp="1"/>
          </p:cNvSpPr>
          <p:nvPr>
            <p:ph type="title"/>
          </p:nvPr>
        </p:nvSpPr>
        <p:spPr>
          <a:xfrm>
            <a:off x="1097280" y="286603"/>
            <a:ext cx="10058400" cy="1450757"/>
          </a:xfrm>
        </p:spPr>
        <p:txBody>
          <a:bodyPr>
            <a:normAutofit/>
          </a:bodyPr>
          <a:lstStyle/>
          <a:p>
            <a:r>
              <a:rPr lang="es-CL" dirty="0"/>
              <a:t>Taller Literatura Pintada</a:t>
            </a:r>
          </a:p>
        </p:txBody>
      </p:sp>
      <p:pic>
        <p:nvPicPr>
          <p:cNvPr id="13314" name="Picture 2">
            <a:extLst>
              <a:ext uri="{FF2B5EF4-FFF2-40B4-BE49-F238E27FC236}">
                <a16:creationId xmlns:a16="http://schemas.microsoft.com/office/drawing/2014/main" id="{18E90FC5-37EB-4CE8-8593-E24A54D333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4196" y="2284891"/>
            <a:ext cx="4577629" cy="2552027"/>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CFFA5E72-D618-445A-9EC7-C9090CFDC40A}"/>
              </a:ext>
            </a:extLst>
          </p:cNvPr>
          <p:cNvSpPr>
            <a:spLocks noGrp="1"/>
          </p:cNvSpPr>
          <p:nvPr>
            <p:ph idx="1"/>
          </p:nvPr>
        </p:nvSpPr>
        <p:spPr>
          <a:xfrm>
            <a:off x="5178118" y="1879916"/>
            <a:ext cx="6484493" cy="4978083"/>
          </a:xfrm>
        </p:spPr>
        <p:txBody>
          <a:bodyPr>
            <a:normAutofit/>
          </a:bodyPr>
          <a:lstStyle/>
          <a:p>
            <a:pPr>
              <a:lnSpc>
                <a:spcPct val="100000"/>
              </a:lnSpc>
              <a:spcAft>
                <a:spcPts val="800"/>
              </a:spcAft>
            </a:pPr>
            <a:r>
              <a:rPr lang="es-CL" sz="1050" dirty="0">
                <a:effectLst/>
                <a:latin typeface="Calibri" panose="020F0502020204030204" pitchFamily="34" charset="0"/>
                <a:ea typeface="Calibri" panose="020F0502020204030204" pitchFamily="34" charset="0"/>
                <a:cs typeface="Times New Roman" panose="02020603050405020304" pitchFamily="18" charset="0"/>
              </a:rPr>
              <a:t>“</a:t>
            </a:r>
            <a:r>
              <a:rPr lang="es-CL" sz="1050" dirty="0" err="1">
                <a:effectLst/>
                <a:latin typeface="Calibri" panose="020F0502020204030204" pitchFamily="34" charset="0"/>
                <a:ea typeface="Calibri" panose="020F0502020204030204" pitchFamily="34" charset="0"/>
                <a:cs typeface="Times New Roman" panose="02020603050405020304" pitchFamily="18" charset="0"/>
              </a:rPr>
              <a:t>Encreantena</a:t>
            </a:r>
            <a:r>
              <a:rPr lang="es-CL" sz="1050" dirty="0">
                <a:effectLst/>
                <a:latin typeface="Calibri" panose="020F0502020204030204" pitchFamily="34" charset="0"/>
                <a:ea typeface="Calibri" panose="020F0502020204030204" pitchFamily="34" charset="0"/>
                <a:cs typeface="Times New Roman" panose="02020603050405020304" pitchFamily="18" charset="0"/>
              </a:rPr>
              <a:t>” es el taller readaptado que en cuarentena se realiza vía WhatsApp. </a:t>
            </a:r>
            <a:r>
              <a:rPr lang="es-CL" sz="1050" dirty="0" err="1">
                <a:effectLst/>
                <a:latin typeface="Calibri" panose="020F0502020204030204" pitchFamily="34" charset="0"/>
                <a:ea typeface="Calibri" panose="020F0502020204030204" pitchFamily="34" charset="0"/>
                <a:cs typeface="Times New Roman" panose="02020603050405020304" pitchFamily="18" charset="0"/>
              </a:rPr>
              <a:t>Dirigidoo</a:t>
            </a:r>
            <a:r>
              <a:rPr lang="es-CL" sz="1050" dirty="0">
                <a:effectLst/>
                <a:latin typeface="Calibri" panose="020F0502020204030204" pitchFamily="34" charset="0"/>
                <a:ea typeface="Calibri" panose="020F0502020204030204" pitchFamily="34" charset="0"/>
                <a:cs typeface="Times New Roman" panose="02020603050405020304" pitchFamily="18" charset="0"/>
              </a:rPr>
              <a:t> por Cecilia Almarza.</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Se inició el 12 de mayo, se encuentra vigente y la modalidad es 1 sesión semanal con trabajos para realizar en casa y retroalimentación constante y personalizada.</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Los integrantes son: Gloria Salazar, Cristina Larco, Ana María Viera, Miriam </a:t>
            </a:r>
            <a:r>
              <a:rPr lang="es-CL" sz="1050" dirty="0" err="1">
                <a:effectLst/>
                <a:latin typeface="Calibri" panose="020F0502020204030204" pitchFamily="34" charset="0"/>
                <a:ea typeface="Calibri" panose="020F0502020204030204" pitchFamily="34" charset="0"/>
                <a:cs typeface="Times New Roman" panose="02020603050405020304" pitchFamily="18" charset="0"/>
              </a:rPr>
              <a:t>Sendolaya</a:t>
            </a:r>
            <a:r>
              <a:rPr lang="es-CL" sz="1050" dirty="0">
                <a:effectLst/>
                <a:latin typeface="Calibri" panose="020F0502020204030204" pitchFamily="34" charset="0"/>
                <a:ea typeface="Calibri" panose="020F0502020204030204" pitchFamily="34" charset="0"/>
                <a:cs typeface="Times New Roman" panose="02020603050405020304" pitchFamily="18" charset="0"/>
              </a:rPr>
              <a:t> e Isolda Zamorano.</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b="1" dirty="0">
                <a:effectLst/>
                <a:latin typeface="Calibri" panose="020F0502020204030204" pitchFamily="34" charset="0"/>
                <a:ea typeface="Calibri" panose="020F0502020204030204" pitchFamily="34" charset="0"/>
                <a:cs typeface="Times New Roman" panose="02020603050405020304" pitchFamily="18" charset="0"/>
              </a:rPr>
              <a:t>PROGRAMA </a:t>
            </a:r>
            <a:br>
              <a:rPr lang="es-CL" sz="1050" b="1" dirty="0">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El Taller de literatura e ilustración pretende ser una instancia en la cual los asistentes tengan la oportunidad de hacer un cruce entre literatura e ilustración, a través de la práctica de técnicas básicas de acuarela y escritura, propiciando la reflexión oral, visual o escrita de textos literarios creados que permiten la expresión y la canalización de inquietudes individuales artísticas como emocionales durante el taller.</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Objetivos</a:t>
            </a:r>
            <a:br>
              <a:rPr lang="es-CL" sz="1050" dirty="0">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1. Hacer un cruce entre literatura e ilustración, propiciando un diálogo personal entre ambos lenguajes en forma práctica y exploratoria.</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2. Compartir vivencias, asociaciones, emociones significativas en la reflexión pintada, escrita y oral.</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3. Ejercitar y perfeccionar la creación de textos literarios (prosa o poesía).</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4. Aprender técnica básica de acuarela e ilustrar textos.</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5. Propiciar y desarrollar imaginación y creatividad a través de la vivencia, expresión personal y la ejercitación, literaria y visual.</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6. Vivenciar el agrado de la expresión   y sus manifestaciones al crear e ilustrar los propios textos literarios.</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El proceso de cada taller tendrá actividades que se desarrollarán en forma gradual y personalizada de acuerdo con características e intereses de cada integrante.</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Ejercicios de escritura en verso y/ o prosa.</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Ejercitación y apresto para la ilustración en acuarela.</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Creación, observación y audición de los textos ilustrados.</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Reflexión, retroalimentación y puesta en común de creaciones.</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Elección del formato que se usará como soporte y archivador de todas las creaciones realizadas.</a:t>
            </a:r>
            <a:br>
              <a:rPr lang="es-CL" sz="1050" dirty="0">
                <a:effectLst/>
                <a:latin typeface="Calibri" panose="020F0502020204030204" pitchFamily="34" charset="0"/>
                <a:ea typeface="Calibri" panose="020F0502020204030204" pitchFamily="34" charset="0"/>
                <a:cs typeface="Times New Roman" panose="02020603050405020304" pitchFamily="18" charset="0"/>
              </a:rPr>
            </a:br>
            <a:r>
              <a:rPr lang="es-CL" sz="1050" dirty="0">
                <a:effectLst/>
                <a:latin typeface="Calibri" panose="020F0502020204030204" pitchFamily="34" charset="0"/>
                <a:ea typeface="Calibri" panose="020F0502020204030204" pitchFamily="34" charset="0"/>
                <a:cs typeface="Times New Roman" panose="02020603050405020304" pitchFamily="18" charset="0"/>
              </a:rPr>
              <a:t>Producto final, montaje creativo del soporte personal para los trabajos realizados durante el taller.</a:t>
            </a:r>
          </a:p>
          <a:p>
            <a:pPr marL="0" indent="0">
              <a:buNone/>
            </a:pPr>
            <a:endParaRPr lang="es-MX" sz="1000" dirty="0"/>
          </a:p>
        </p:txBody>
      </p:sp>
    </p:spTree>
    <p:extLst>
      <p:ext uri="{BB962C8B-B14F-4D97-AF65-F5344CB8AC3E}">
        <p14:creationId xmlns:p14="http://schemas.microsoft.com/office/powerpoint/2010/main" val="3719949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36D50BAE-2B1C-44EA-98D3-FF227A694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868892B-9256-4FE4-AB31-A39C9AFD736E}"/>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a:solidFill>
                  <a:schemeClr val="tx1">
                    <a:lumMod val="85000"/>
                    <a:lumOff val="15000"/>
                  </a:schemeClr>
                </a:solidFill>
              </a:rPr>
              <a:t>Registro de trabajos</a:t>
            </a:r>
          </a:p>
        </p:txBody>
      </p:sp>
      <p:pic>
        <p:nvPicPr>
          <p:cNvPr id="15" name="Imagen 14" descr="Imagen que contiene tabla&#10;&#10;Descripción generada automáticamente">
            <a:extLst>
              <a:ext uri="{FF2B5EF4-FFF2-40B4-BE49-F238E27FC236}">
                <a16:creationId xmlns:a16="http://schemas.microsoft.com/office/drawing/2014/main" id="{AEE2C1C5-89BE-4E06-992D-3A2F87500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32" y="640080"/>
            <a:ext cx="2026539" cy="3602736"/>
          </a:xfrm>
          <a:prstGeom prst="rect">
            <a:avLst/>
          </a:prstGeom>
        </p:spPr>
      </p:pic>
      <p:sp>
        <p:nvSpPr>
          <p:cNvPr id="28" name="Rectangle 27">
            <a:extLst>
              <a:ext uri="{FF2B5EF4-FFF2-40B4-BE49-F238E27FC236}">
                <a16:creationId xmlns:a16="http://schemas.microsoft.com/office/drawing/2014/main" id="{A0354A3E-8646-42D8-BBA1-296667346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201"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Imagen que contiene tabla, computadora&#10;&#10;Descripción generada automáticamente">
            <a:extLst>
              <a:ext uri="{FF2B5EF4-FFF2-40B4-BE49-F238E27FC236}">
                <a16:creationId xmlns:a16="http://schemas.microsoft.com/office/drawing/2014/main" id="{923B6BF9-78DF-4393-9D77-1EADDDEB9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200" y="640080"/>
            <a:ext cx="2026539" cy="3602736"/>
          </a:xfrm>
          <a:prstGeom prst="rect">
            <a:avLst/>
          </a:prstGeom>
        </p:spPr>
      </p:pic>
      <p:sp>
        <p:nvSpPr>
          <p:cNvPr id="30" name="Rectangle 29">
            <a:extLst>
              <a:ext uri="{FF2B5EF4-FFF2-40B4-BE49-F238E27FC236}">
                <a16:creationId xmlns:a16="http://schemas.microsoft.com/office/drawing/2014/main" id="{8D8F64D4-85B6-4B50-8267-A3422575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8730"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Imagen que contiene texto, humo&#10;&#10;Descripción generada automáticamente">
            <a:extLst>
              <a:ext uri="{FF2B5EF4-FFF2-40B4-BE49-F238E27FC236}">
                <a16:creationId xmlns:a16="http://schemas.microsoft.com/office/drawing/2014/main" id="{9A7B28C0-11D8-4A4D-BE3D-B5D2115E90E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28593" y="1499817"/>
            <a:ext cx="2511016" cy="1883262"/>
          </a:xfrm>
          <a:prstGeom prst="rect">
            <a:avLst/>
          </a:prstGeom>
        </p:spPr>
      </p:pic>
      <p:sp>
        <p:nvSpPr>
          <p:cNvPr id="32" name="Rectangle 31">
            <a:extLst>
              <a:ext uri="{FF2B5EF4-FFF2-40B4-BE49-F238E27FC236}">
                <a16:creationId xmlns:a16="http://schemas.microsoft.com/office/drawing/2014/main" id="{982E57E1-FBFC-4937-B6B9-C381D1C95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5464"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Imagen que contiene alimentos, comida, pequeño, tabla&#10;&#10;Descripción generada automáticamente">
            <a:extLst>
              <a:ext uri="{FF2B5EF4-FFF2-40B4-BE49-F238E27FC236}">
                <a16:creationId xmlns:a16="http://schemas.microsoft.com/office/drawing/2014/main" id="{242732EC-4F8A-4A37-9D90-B2697344F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283" y="640080"/>
            <a:ext cx="2413833" cy="3602736"/>
          </a:xfrm>
          <a:prstGeom prst="rect">
            <a:avLst/>
          </a:prstGeom>
        </p:spPr>
      </p:pic>
      <p:cxnSp>
        <p:nvCxnSpPr>
          <p:cNvPr id="34" name="Straight Connector 33">
            <a:extLst>
              <a:ext uri="{FF2B5EF4-FFF2-40B4-BE49-F238E27FC236}">
                <a16:creationId xmlns:a16="http://schemas.microsoft.com/office/drawing/2014/main" id="{7105A204-F287-4494-909D-5FD20667E7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08B6943-0110-4993-B7F6-7A6A1EC66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011BBFEE-907A-4DF1-9F7B-C5211B637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925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518DA5-61AA-4A22-9FBB-F20CA6C0134E}"/>
              </a:ext>
            </a:extLst>
          </p:cNvPr>
          <p:cNvSpPr>
            <a:spLocks noGrp="1"/>
          </p:cNvSpPr>
          <p:nvPr>
            <p:ph type="title"/>
          </p:nvPr>
        </p:nvSpPr>
        <p:spPr>
          <a:xfrm>
            <a:off x="6411685" y="634946"/>
            <a:ext cx="5127171" cy="1450757"/>
          </a:xfrm>
        </p:spPr>
        <p:txBody>
          <a:bodyPr>
            <a:normAutofit/>
          </a:bodyPr>
          <a:lstStyle/>
          <a:p>
            <a:r>
              <a:rPr lang="es-MX" sz="4100"/>
              <a:t>Taller Escritura Creativa Proyecto de obra</a:t>
            </a:r>
            <a:endParaRPr lang="es-CL" sz="4100"/>
          </a:p>
        </p:txBody>
      </p:sp>
      <p:pic>
        <p:nvPicPr>
          <p:cNvPr id="12290" name="Picture 2">
            <a:extLst>
              <a:ext uri="{FF2B5EF4-FFF2-40B4-BE49-F238E27FC236}">
                <a16:creationId xmlns:a16="http://schemas.microsoft.com/office/drawing/2014/main" id="{F8AFDD51-7DD1-4E71-A8DE-9324AE554B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1749338"/>
            <a:ext cx="5451627" cy="3039282"/>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57CB51C-07FD-4B68-A8FF-29CCFC19D4C5}"/>
              </a:ext>
            </a:extLst>
          </p:cNvPr>
          <p:cNvSpPr>
            <a:spLocks noGrp="1"/>
          </p:cNvSpPr>
          <p:nvPr>
            <p:ph idx="1"/>
          </p:nvPr>
        </p:nvSpPr>
        <p:spPr>
          <a:xfrm>
            <a:off x="6411684" y="2198914"/>
            <a:ext cx="5127172" cy="3670180"/>
          </a:xfrm>
        </p:spPr>
        <p:txBody>
          <a:bodyPr>
            <a:normAutofit/>
          </a:bodyPr>
          <a:lstStyle/>
          <a:p>
            <a:pPr fontAlgn="base"/>
            <a:r>
              <a:rPr lang="es-MX" b="1" i="0" dirty="0">
                <a:effectLst/>
                <a:latin typeface="inherit"/>
              </a:rPr>
              <a:t>A cargo del escritor, editor, corrector de estilo</a:t>
            </a:r>
            <a:r>
              <a:rPr lang="es-MX" b="0" i="0" dirty="0">
                <a:effectLst/>
                <a:latin typeface="Open Sans"/>
              </a:rPr>
              <a:t> </a:t>
            </a:r>
            <a:r>
              <a:rPr lang="es-MX" b="1" i="0" dirty="0">
                <a:effectLst/>
                <a:latin typeface="inherit"/>
              </a:rPr>
              <a:t>Yuri Pérez</a:t>
            </a:r>
            <a:r>
              <a:rPr lang="es-MX" b="0" i="0" dirty="0">
                <a:effectLst/>
                <a:latin typeface="Open Sans"/>
              </a:rPr>
              <a:t>.</a:t>
            </a:r>
          </a:p>
          <a:p>
            <a:pPr fontAlgn="base"/>
            <a:r>
              <a:rPr lang="es-MX" b="0" i="0" dirty="0">
                <a:effectLst/>
                <a:latin typeface="Open Sans"/>
              </a:rPr>
              <a:t>El Taller está diseñado para que los alumnos desarrollen sus proyectos de obra, eso significa, trabajar un libro en cualquier género literario. El Objetivo final es la escritura de la obra. </a:t>
            </a:r>
            <a:br>
              <a:rPr lang="es-MX" dirty="0">
                <a:latin typeface="Open Sans"/>
              </a:rPr>
            </a:br>
            <a:r>
              <a:rPr lang="es-MX" dirty="0">
                <a:latin typeface="Open Sans"/>
              </a:rPr>
              <a:t>Cuenta con 12 integrantes.</a:t>
            </a:r>
            <a:br>
              <a:rPr lang="es-MX" b="0" i="0" dirty="0">
                <a:effectLst/>
                <a:latin typeface="Open Sans"/>
              </a:rPr>
            </a:br>
            <a:r>
              <a:rPr lang="es-MX" b="0" i="0" dirty="0">
                <a:effectLst/>
                <a:latin typeface="Open Sans"/>
              </a:rPr>
              <a:t>Las clases son los días miércoles a partir de las 18;00 horas. Hasta las 21:00 horas. </a:t>
            </a:r>
          </a:p>
          <a:p>
            <a:endParaRPr lang="es-CL" dirty="0"/>
          </a:p>
        </p:txBody>
      </p:sp>
      <p:sp>
        <p:nvSpPr>
          <p:cNvPr id="75" name="Rectangle 7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3108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52A47-4107-493E-962F-3A22F1E2DBE4}"/>
              </a:ext>
            </a:extLst>
          </p:cNvPr>
          <p:cNvSpPr>
            <a:spLocks noGrp="1"/>
          </p:cNvSpPr>
          <p:nvPr>
            <p:ph type="title"/>
          </p:nvPr>
        </p:nvSpPr>
        <p:spPr/>
        <p:txBody>
          <a:bodyPr/>
          <a:lstStyle/>
          <a:p>
            <a:r>
              <a:rPr lang="es-CL" dirty="0"/>
              <a:t>Registro de reuniones</a:t>
            </a:r>
          </a:p>
        </p:txBody>
      </p:sp>
      <p:graphicFrame>
        <p:nvGraphicFramePr>
          <p:cNvPr id="4" name="Marcador de contenido 3">
            <a:extLst>
              <a:ext uri="{FF2B5EF4-FFF2-40B4-BE49-F238E27FC236}">
                <a16:creationId xmlns:a16="http://schemas.microsoft.com/office/drawing/2014/main" id="{04178001-2F6C-4E0E-B484-E9A08D99BE4D}"/>
              </a:ext>
            </a:extLst>
          </p:cNvPr>
          <p:cNvGraphicFramePr>
            <a:graphicFrameLocks noGrp="1"/>
          </p:cNvGraphicFramePr>
          <p:nvPr>
            <p:ph idx="1"/>
            <p:extLst>
              <p:ext uri="{D42A27DB-BD31-4B8C-83A1-F6EECF244321}">
                <p14:modId xmlns:p14="http://schemas.microsoft.com/office/powerpoint/2010/main" val="2380858295"/>
              </p:ext>
            </p:extLst>
          </p:nvPr>
        </p:nvGraphicFramePr>
        <p:xfrm>
          <a:off x="1097280" y="2121577"/>
          <a:ext cx="3030220" cy="3527425"/>
        </p:xfrm>
        <a:graphic>
          <a:graphicData uri="http://schemas.openxmlformats.org/drawingml/2006/table">
            <a:tbl>
              <a:tblPr firstRow="1" firstCol="1" bandRow="1">
                <a:tableStyleId>{5C22544A-7EE6-4342-B048-85BDC9FD1C3A}</a:tableStyleId>
              </a:tblPr>
              <a:tblGrid>
                <a:gridCol w="3030220">
                  <a:extLst>
                    <a:ext uri="{9D8B030D-6E8A-4147-A177-3AD203B41FA5}">
                      <a16:colId xmlns:a16="http://schemas.microsoft.com/office/drawing/2014/main" val="2707219817"/>
                    </a:ext>
                  </a:extLst>
                </a:gridCol>
              </a:tblGrid>
              <a:tr h="0">
                <a:tc>
                  <a:txBody>
                    <a:bodyPr/>
                    <a:lstStyle/>
                    <a:p>
                      <a:pPr algn="just">
                        <a:lnSpc>
                          <a:spcPct val="115000"/>
                        </a:lnSpc>
                        <a:spcAft>
                          <a:spcPts val="1000"/>
                        </a:spcAft>
                      </a:pPr>
                      <a:r>
                        <a:rPr lang="es-CL" sz="1200" dirty="0">
                          <a:effectLst/>
                        </a:rPr>
                        <a:t>PROGRAMA</a:t>
                      </a:r>
                      <a:endParaRPr lang="es-CL" sz="1100" dirty="0">
                        <a:effectLst/>
                      </a:endParaRPr>
                    </a:p>
                    <a:p>
                      <a:pPr algn="just">
                        <a:lnSpc>
                          <a:spcPct val="115000"/>
                        </a:lnSpc>
                        <a:spcAft>
                          <a:spcPts val="1000"/>
                        </a:spcAft>
                      </a:pPr>
                      <a:r>
                        <a:rPr lang="es-CL" sz="1200" dirty="0">
                          <a:effectLst/>
                        </a:rPr>
                        <a:t>Orientar la definición de un Proyecto de Obra.</a:t>
                      </a:r>
                      <a:endParaRPr lang="es-CL" sz="1100" dirty="0">
                        <a:effectLst/>
                      </a:endParaRPr>
                    </a:p>
                    <a:p>
                      <a:pPr algn="just">
                        <a:lnSpc>
                          <a:spcPct val="115000"/>
                        </a:lnSpc>
                        <a:spcAft>
                          <a:spcPts val="1000"/>
                        </a:spcAft>
                      </a:pPr>
                      <a:r>
                        <a:rPr lang="es-CL" sz="1200" dirty="0">
                          <a:effectLst/>
                        </a:rPr>
                        <a:t> </a:t>
                      </a:r>
                      <a:endParaRPr lang="es-CL" sz="1100" dirty="0">
                        <a:effectLst/>
                      </a:endParaRPr>
                    </a:p>
                    <a:p>
                      <a:pPr algn="just">
                        <a:lnSpc>
                          <a:spcPct val="115000"/>
                        </a:lnSpc>
                        <a:spcAft>
                          <a:spcPts val="1000"/>
                        </a:spcAft>
                      </a:pPr>
                      <a:r>
                        <a:rPr lang="es-CL" sz="1200" dirty="0">
                          <a:effectLst/>
                        </a:rPr>
                        <a:t>Entregar Técnicas de Escritura (narrativa y poética.)</a:t>
                      </a:r>
                      <a:endParaRPr lang="es-CL" sz="1100" dirty="0">
                        <a:effectLst/>
                      </a:endParaRPr>
                    </a:p>
                    <a:p>
                      <a:pPr algn="just">
                        <a:lnSpc>
                          <a:spcPct val="115000"/>
                        </a:lnSpc>
                        <a:spcAft>
                          <a:spcPts val="1000"/>
                        </a:spcAft>
                      </a:pPr>
                      <a:r>
                        <a:rPr lang="es-CL" sz="1200" dirty="0">
                          <a:effectLst/>
                        </a:rPr>
                        <a:t>Reconocer Figuras Literarias.</a:t>
                      </a:r>
                      <a:endParaRPr lang="es-CL" sz="1100" dirty="0">
                        <a:effectLst/>
                      </a:endParaRPr>
                    </a:p>
                    <a:p>
                      <a:pPr algn="just">
                        <a:lnSpc>
                          <a:spcPct val="115000"/>
                        </a:lnSpc>
                        <a:spcAft>
                          <a:spcPts val="1000"/>
                        </a:spcAft>
                      </a:pPr>
                      <a:r>
                        <a:rPr lang="es-CL" sz="1200" dirty="0">
                          <a:effectLst/>
                        </a:rPr>
                        <a:t>Estudiar distintos métodos de composición literaria.</a:t>
                      </a:r>
                      <a:endParaRPr lang="es-CL" sz="1100" dirty="0">
                        <a:effectLst/>
                      </a:endParaRPr>
                    </a:p>
                    <a:p>
                      <a:pPr algn="just">
                        <a:lnSpc>
                          <a:spcPct val="115000"/>
                        </a:lnSpc>
                        <a:spcAft>
                          <a:spcPts val="1000"/>
                        </a:spcAft>
                      </a:pPr>
                      <a:r>
                        <a:rPr lang="es-CL" sz="1200" dirty="0">
                          <a:effectLst/>
                        </a:rPr>
                        <a:t>Definir el Proyecto de Obra.</a:t>
                      </a:r>
                      <a:endParaRPr lang="es-CL" sz="1100" dirty="0">
                        <a:effectLst/>
                      </a:endParaRPr>
                    </a:p>
                    <a:p>
                      <a:pPr algn="just">
                        <a:lnSpc>
                          <a:spcPct val="115000"/>
                        </a:lnSpc>
                        <a:spcAft>
                          <a:spcPts val="1000"/>
                        </a:spcAft>
                      </a:pPr>
                      <a:r>
                        <a:rPr lang="es-CL" sz="1200" dirty="0">
                          <a:effectLst/>
                        </a:rPr>
                        <a:t>Culminar el Proyecto de Obra (Libro) </a:t>
                      </a:r>
                      <a:endParaRPr lang="es-CL" sz="1100" dirty="0">
                        <a:effectLst/>
                      </a:endParaRPr>
                    </a:p>
                    <a:p>
                      <a:pPr algn="just">
                        <a:lnSpc>
                          <a:spcPct val="115000"/>
                        </a:lnSpc>
                        <a:spcAft>
                          <a:spcPts val="1000"/>
                        </a:spcAft>
                      </a:pPr>
                      <a:r>
                        <a:rPr lang="es-CL" sz="1200" dirty="0">
                          <a:effectLst/>
                        </a:rPr>
                        <a:t>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5723869"/>
                  </a:ext>
                </a:extLst>
              </a:tr>
            </a:tbl>
          </a:graphicData>
        </a:graphic>
      </p:graphicFrame>
      <p:pic>
        <p:nvPicPr>
          <p:cNvPr id="5" name="Imagen 4" descr="20200904_223806 (1)">
            <a:extLst>
              <a:ext uri="{FF2B5EF4-FFF2-40B4-BE49-F238E27FC236}">
                <a16:creationId xmlns:a16="http://schemas.microsoft.com/office/drawing/2014/main" id="{ACF30080-1E1B-45AA-801A-E2A8F170939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1067" y="2121577"/>
            <a:ext cx="2905125" cy="3527424"/>
          </a:xfrm>
          <a:prstGeom prst="rect">
            <a:avLst/>
          </a:prstGeom>
          <a:noFill/>
          <a:ln>
            <a:noFill/>
          </a:ln>
        </p:spPr>
      </p:pic>
      <p:pic>
        <p:nvPicPr>
          <p:cNvPr id="6" name="Imagen 5" descr="20200904_222550">
            <a:extLst>
              <a:ext uri="{FF2B5EF4-FFF2-40B4-BE49-F238E27FC236}">
                <a16:creationId xmlns:a16="http://schemas.microsoft.com/office/drawing/2014/main" id="{07A48B00-8346-43AD-A825-D22981F9B71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4502" y="2121578"/>
            <a:ext cx="3250149" cy="3527423"/>
          </a:xfrm>
          <a:prstGeom prst="rect">
            <a:avLst/>
          </a:prstGeom>
          <a:noFill/>
          <a:ln>
            <a:noFill/>
          </a:ln>
        </p:spPr>
      </p:pic>
    </p:spTree>
    <p:extLst>
      <p:ext uri="{BB962C8B-B14F-4D97-AF65-F5344CB8AC3E}">
        <p14:creationId xmlns:p14="http://schemas.microsoft.com/office/powerpoint/2010/main" val="3169946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E5999A-41C0-40CC-AEC2-3E383D81CA7B}"/>
              </a:ext>
            </a:extLst>
          </p:cNvPr>
          <p:cNvSpPr>
            <a:spLocks noGrp="1"/>
          </p:cNvSpPr>
          <p:nvPr>
            <p:ph type="title"/>
          </p:nvPr>
        </p:nvSpPr>
        <p:spPr/>
        <p:txBody>
          <a:bodyPr/>
          <a:lstStyle/>
          <a:p>
            <a:r>
              <a:rPr lang="es-CL" dirty="0"/>
              <a:t>Taller online Escritura Creativa</a:t>
            </a:r>
          </a:p>
        </p:txBody>
      </p:sp>
      <p:pic>
        <p:nvPicPr>
          <p:cNvPr id="6" name="Imagen 8">
            <a:extLst>
              <a:ext uri="{FF2B5EF4-FFF2-40B4-BE49-F238E27FC236}">
                <a16:creationId xmlns:a16="http://schemas.microsoft.com/office/drawing/2014/main" id="{8B84C8DE-98B5-482C-AEB0-CB338D8FB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754" y="1845734"/>
            <a:ext cx="7598185" cy="4226491"/>
          </a:xfrm>
          <a:prstGeom prst="rect">
            <a:avLst/>
          </a:prstGeom>
        </p:spPr>
      </p:pic>
    </p:spTree>
    <p:extLst>
      <p:ext uri="{BB962C8B-B14F-4D97-AF65-F5344CB8AC3E}">
        <p14:creationId xmlns:p14="http://schemas.microsoft.com/office/powerpoint/2010/main" val="100336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596054-52C1-4E2A-851D-CDBD713E8D05}"/>
              </a:ext>
            </a:extLst>
          </p:cNvPr>
          <p:cNvSpPr>
            <a:spLocks noGrp="1"/>
          </p:cNvSpPr>
          <p:nvPr>
            <p:ph type="title"/>
          </p:nvPr>
        </p:nvSpPr>
        <p:spPr>
          <a:xfrm>
            <a:off x="6411685" y="634946"/>
            <a:ext cx="5127171" cy="1450757"/>
          </a:xfrm>
        </p:spPr>
        <p:txBody>
          <a:bodyPr>
            <a:normAutofit/>
          </a:bodyPr>
          <a:lstStyle/>
          <a:p>
            <a:r>
              <a:rPr lang="es-CL" dirty="0"/>
              <a:t>Colectivo El Arca </a:t>
            </a:r>
            <a:r>
              <a:rPr lang="es-CL" dirty="0" err="1"/>
              <a:t>Literatia</a:t>
            </a:r>
            <a:endParaRPr lang="es-CL" dirty="0"/>
          </a:p>
        </p:txBody>
      </p:sp>
      <p:pic>
        <p:nvPicPr>
          <p:cNvPr id="4" name="Imagen 4" descr="Captura de pantalla de un celular con texto e imagen&#10;&#10;Descripción generada automáticamente">
            <a:extLst>
              <a:ext uri="{FF2B5EF4-FFF2-40B4-BE49-F238E27FC236}">
                <a16:creationId xmlns:a16="http://schemas.microsoft.com/office/drawing/2014/main" id="{0ABE2711-60A6-480C-9E26-BA25C7DBB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1735709"/>
            <a:ext cx="5451627" cy="3066540"/>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B457C75-F239-43B0-BF12-8CCE09FD8338}"/>
              </a:ext>
            </a:extLst>
          </p:cNvPr>
          <p:cNvSpPr>
            <a:spLocks noGrp="1"/>
          </p:cNvSpPr>
          <p:nvPr>
            <p:ph idx="1"/>
          </p:nvPr>
        </p:nvSpPr>
        <p:spPr>
          <a:xfrm>
            <a:off x="6411684" y="2198914"/>
            <a:ext cx="5127172" cy="3670180"/>
          </a:xfrm>
        </p:spPr>
        <p:txBody>
          <a:bodyPr>
            <a:normAutofit/>
          </a:bodyPr>
          <a:lstStyle/>
          <a:p>
            <a:r>
              <a:rPr lang="es-CL" dirty="0"/>
              <a:t>Dirigido por Melania Tello</a:t>
            </a:r>
          </a:p>
          <a:p>
            <a:r>
              <a:rPr lang="es-CL" dirty="0"/>
              <a:t>Vigente desde el 2011 en Casa del Escritor, se reúnen los días lunes a las 16hrs. Mediante la plataforma </a:t>
            </a:r>
            <a:r>
              <a:rPr lang="es-CL" dirty="0" err="1"/>
              <a:t>jit.si</a:t>
            </a:r>
            <a:r>
              <a:rPr lang="es-CL" dirty="0"/>
              <a:t>.</a:t>
            </a:r>
          </a:p>
          <a:p>
            <a:r>
              <a:rPr lang="es-CL" dirty="0"/>
              <a:t>El Arca Literaria funciona como taller de trabajo creativo de narrativa y poesía. Actualmente participan 16 personas.</a:t>
            </a:r>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4305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7796464" y="1147445"/>
            <a:ext cx="3755456" cy="2497027"/>
          </a:xfrm>
          <a:noFill/>
        </p:spPr>
        <p:txBody>
          <a:bodyPr vert="horz" lIns="91440" tIns="45720" rIns="91440" bIns="45720" rtlCol="0" anchor="b">
            <a:normAutofit/>
          </a:bodyPr>
          <a:lstStyle/>
          <a:p>
            <a:r>
              <a:rPr lang="en-US" sz="3200" b="1" dirty="0"/>
              <a:t>I. </a:t>
            </a:r>
            <a:r>
              <a:rPr lang="en-US" sz="3200" b="1" dirty="0" err="1"/>
              <a:t>Talleres</a:t>
            </a:r>
            <a:r>
              <a:rPr lang="en-US" sz="3200" b="1" dirty="0"/>
              <a:t> </a:t>
            </a:r>
            <a:r>
              <a:rPr lang="en-US" sz="3200" b="1" dirty="0" err="1"/>
              <a:t>Literarios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945398" y="464224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1451176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217BF-F144-4663-AA7D-F9EDA494FFFE}"/>
              </a:ext>
            </a:extLst>
          </p:cNvPr>
          <p:cNvSpPr>
            <a:spLocks noGrp="1"/>
          </p:cNvSpPr>
          <p:nvPr>
            <p:ph type="title"/>
          </p:nvPr>
        </p:nvSpPr>
        <p:spPr/>
        <p:txBody>
          <a:bodyPr/>
          <a:lstStyle/>
          <a:p>
            <a:r>
              <a:rPr lang="es-CL" dirty="0"/>
              <a:t>Reunión de la última semana de agosto</a:t>
            </a:r>
          </a:p>
        </p:txBody>
      </p:sp>
      <p:pic>
        <p:nvPicPr>
          <p:cNvPr id="5" name="Marcador de contenido 4" descr="Imagen que contiene electrónica, monitor, pantalla, foto&#10;&#10;Descripción generada automáticamente">
            <a:extLst>
              <a:ext uri="{FF2B5EF4-FFF2-40B4-BE49-F238E27FC236}">
                <a16:creationId xmlns:a16="http://schemas.microsoft.com/office/drawing/2014/main" id="{B175BD09-4EFA-4C02-9DBD-579217BDD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9904" y="2082223"/>
            <a:ext cx="5911351" cy="3325135"/>
          </a:xfrm>
        </p:spPr>
      </p:pic>
      <p:graphicFrame>
        <p:nvGraphicFramePr>
          <p:cNvPr id="3" name="Tabla 2">
            <a:extLst>
              <a:ext uri="{FF2B5EF4-FFF2-40B4-BE49-F238E27FC236}">
                <a16:creationId xmlns:a16="http://schemas.microsoft.com/office/drawing/2014/main" id="{6391B46D-374E-471A-91C0-CA8B8C9D65EC}"/>
              </a:ext>
            </a:extLst>
          </p:cNvPr>
          <p:cNvGraphicFramePr>
            <a:graphicFrameLocks noGrp="1"/>
          </p:cNvGraphicFramePr>
          <p:nvPr>
            <p:extLst>
              <p:ext uri="{D42A27DB-BD31-4B8C-83A1-F6EECF244321}">
                <p14:modId xmlns:p14="http://schemas.microsoft.com/office/powerpoint/2010/main" val="4226836433"/>
              </p:ext>
            </p:extLst>
          </p:nvPr>
        </p:nvGraphicFramePr>
        <p:xfrm>
          <a:off x="800745" y="1988457"/>
          <a:ext cx="4048475" cy="3512665"/>
        </p:xfrm>
        <a:graphic>
          <a:graphicData uri="http://schemas.openxmlformats.org/drawingml/2006/table">
            <a:tbl>
              <a:tblPr>
                <a:tableStyleId>{5C22544A-7EE6-4342-B048-85BDC9FD1C3A}</a:tableStyleId>
              </a:tblPr>
              <a:tblGrid>
                <a:gridCol w="4048475">
                  <a:extLst>
                    <a:ext uri="{9D8B030D-6E8A-4147-A177-3AD203B41FA5}">
                      <a16:colId xmlns:a16="http://schemas.microsoft.com/office/drawing/2014/main" val="2414002210"/>
                    </a:ext>
                  </a:extLst>
                </a:gridCol>
              </a:tblGrid>
              <a:tr h="3512665">
                <a:tc>
                  <a:txBody>
                    <a:bodyPr/>
                    <a:lstStyle/>
                    <a:p>
                      <a:pPr algn="just">
                        <a:lnSpc>
                          <a:spcPct val="115000"/>
                        </a:lnSpc>
                        <a:spcAft>
                          <a:spcPts val="1000"/>
                        </a:spcAft>
                      </a:pPr>
                      <a:br>
                        <a:rPr lang="es-CL" sz="1200" dirty="0">
                          <a:effectLst/>
                        </a:rPr>
                      </a:br>
                      <a:r>
                        <a:rPr lang="es-CL" sz="1200" dirty="0">
                          <a:effectLst/>
                        </a:rPr>
                        <a:t>PROGRAMA</a:t>
                      </a:r>
                    </a:p>
                    <a:p>
                      <a:pPr algn="just">
                        <a:lnSpc>
                          <a:spcPct val="115000"/>
                        </a:lnSpc>
                        <a:spcAft>
                          <a:spcPts val="1000"/>
                        </a:spcAft>
                      </a:pPr>
                      <a:r>
                        <a:rPr lang="es-CL" sz="1200" dirty="0">
                          <a:effectLst/>
                        </a:rPr>
                        <a:t>Lectura de creaciones de las participantes (poesía, narrativa, crónicas y ensayos) </a:t>
                      </a:r>
                      <a:endParaRPr lang="es-CL" sz="1100" dirty="0">
                        <a:effectLst/>
                      </a:endParaRPr>
                    </a:p>
                    <a:p>
                      <a:pPr algn="just">
                        <a:lnSpc>
                          <a:spcPct val="115000"/>
                        </a:lnSpc>
                        <a:spcAft>
                          <a:spcPts val="1000"/>
                        </a:spcAft>
                      </a:pPr>
                      <a:r>
                        <a:rPr lang="es-CL" sz="1200" dirty="0">
                          <a:effectLst/>
                        </a:rPr>
                        <a:t>Lectura de libros de autores nacionales y extranjeros.</a:t>
                      </a:r>
                      <a:endParaRPr lang="es-CL" sz="1100" dirty="0">
                        <a:effectLst/>
                      </a:endParaRPr>
                    </a:p>
                    <a:p>
                      <a:pPr algn="just">
                        <a:lnSpc>
                          <a:spcPct val="115000"/>
                        </a:lnSpc>
                        <a:spcAft>
                          <a:spcPts val="1000"/>
                        </a:spcAft>
                      </a:pPr>
                      <a:r>
                        <a:rPr lang="es-CL" sz="1200" dirty="0">
                          <a:effectLst/>
                        </a:rPr>
                        <a:t>Análisis de textos de las participantes.</a:t>
                      </a:r>
                      <a:endParaRPr lang="es-CL" sz="1100" dirty="0">
                        <a:effectLst/>
                      </a:endParaRPr>
                    </a:p>
                    <a:p>
                      <a:pPr algn="just">
                        <a:lnSpc>
                          <a:spcPct val="115000"/>
                        </a:lnSpc>
                        <a:spcAft>
                          <a:spcPts val="1000"/>
                        </a:spcAft>
                      </a:pPr>
                      <a:r>
                        <a:rPr lang="es-CL" sz="1200" dirty="0">
                          <a:effectLst/>
                        </a:rPr>
                        <a:t>Boletín anual sobre temas de la contingencia.</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89535" marR="89535" marT="0" marB="0"/>
                </a:tc>
                <a:extLst>
                  <a:ext uri="{0D108BD9-81ED-4DB2-BD59-A6C34878D82A}">
                    <a16:rowId xmlns:a16="http://schemas.microsoft.com/office/drawing/2014/main" val="1022499208"/>
                  </a:ext>
                </a:extLst>
              </a:tr>
            </a:tbl>
          </a:graphicData>
        </a:graphic>
      </p:graphicFrame>
    </p:spTree>
    <p:extLst>
      <p:ext uri="{BB962C8B-B14F-4D97-AF65-F5344CB8AC3E}">
        <p14:creationId xmlns:p14="http://schemas.microsoft.com/office/powerpoint/2010/main" val="4135582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dirty="0">
                <a:solidFill>
                  <a:schemeClr val="tx1">
                    <a:lumMod val="85000"/>
                    <a:lumOff val="15000"/>
                  </a:schemeClr>
                </a:solidFill>
              </a:rPr>
              <a:t>I.5 Taller de </a:t>
            </a:r>
            <a:r>
              <a:rPr lang="en-US" sz="6700" dirty="0" err="1">
                <a:solidFill>
                  <a:schemeClr val="tx1">
                    <a:lumMod val="85000"/>
                    <a:lumOff val="15000"/>
                  </a:schemeClr>
                </a:solidFill>
              </a:rPr>
              <a:t>poesía</a:t>
            </a:r>
            <a:r>
              <a:rPr lang="en-US" sz="6700" dirty="0">
                <a:solidFill>
                  <a:schemeClr val="tx1">
                    <a:lumMod val="85000"/>
                    <a:lumOff val="15000"/>
                  </a:schemeClr>
                </a:solidFill>
              </a:rPr>
              <a:t>, </a:t>
            </a:r>
            <a:r>
              <a:rPr lang="en-US" sz="6700" dirty="0" err="1">
                <a:solidFill>
                  <a:schemeClr val="tx1">
                    <a:lumMod val="85000"/>
                    <a:lumOff val="15000"/>
                  </a:schemeClr>
                </a:solidFill>
              </a:rPr>
              <a:t>género</a:t>
            </a:r>
            <a:r>
              <a:rPr lang="en-US" sz="6700" dirty="0">
                <a:solidFill>
                  <a:schemeClr val="tx1">
                    <a:lumMod val="85000"/>
                    <a:lumOff val="15000"/>
                  </a:schemeClr>
                </a:solidFill>
              </a:rPr>
              <a:t> y </a:t>
            </a:r>
            <a:r>
              <a:rPr lang="en-US" sz="6700" dirty="0" err="1">
                <a:solidFill>
                  <a:schemeClr val="tx1">
                    <a:lumMod val="85000"/>
                    <a:lumOff val="15000"/>
                  </a:schemeClr>
                </a:solidFill>
              </a:rPr>
              <a:t>mujer</a:t>
            </a:r>
            <a:endParaRPr lang="en-US" sz="6700" dirty="0">
              <a:solidFill>
                <a:schemeClr val="tx1">
                  <a:lumMod val="85000"/>
                  <a:lumOff val="15000"/>
                </a:schemeClr>
              </a:solidFill>
            </a:endParaRP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42" name="Picture 2" descr="CON VOZ DE MUJER, MI POESÍA | Habla Sonia Luz">
            <a:extLst>
              <a:ext uri="{FF2B5EF4-FFF2-40B4-BE49-F238E27FC236}">
                <a16:creationId xmlns:a16="http://schemas.microsoft.com/office/drawing/2014/main" id="{5CC91828-6A7C-49B4-A4D1-241793EA8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65" y="691126"/>
            <a:ext cx="2241082" cy="273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46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F8828-3BC1-4817-A87C-89298C4E1A0D}"/>
              </a:ext>
            </a:extLst>
          </p:cNvPr>
          <p:cNvSpPr>
            <a:spLocks noGrp="1"/>
          </p:cNvSpPr>
          <p:nvPr>
            <p:ph type="title"/>
          </p:nvPr>
        </p:nvSpPr>
        <p:spPr/>
        <p:txBody>
          <a:bodyPr/>
          <a:lstStyle/>
          <a:p>
            <a:r>
              <a:rPr lang="es-CL" dirty="0"/>
              <a:t>Taller de Transgénero</a:t>
            </a:r>
          </a:p>
        </p:txBody>
      </p:sp>
      <p:pic>
        <p:nvPicPr>
          <p:cNvPr id="5" name="Imagen 4">
            <a:extLst>
              <a:ext uri="{FF2B5EF4-FFF2-40B4-BE49-F238E27FC236}">
                <a16:creationId xmlns:a16="http://schemas.microsoft.com/office/drawing/2014/main" id="{A9E3DB60-0413-4751-A7D6-6630C3349FF8}"/>
              </a:ext>
            </a:extLst>
          </p:cNvPr>
          <p:cNvPicPr>
            <a:picLocks noChangeAspect="1"/>
          </p:cNvPicPr>
          <p:nvPr/>
        </p:nvPicPr>
        <p:blipFill>
          <a:blip r:embed="rId2"/>
          <a:stretch>
            <a:fillRect/>
          </a:stretch>
        </p:blipFill>
        <p:spPr>
          <a:xfrm>
            <a:off x="2410326" y="2025731"/>
            <a:ext cx="7371347" cy="4100312"/>
          </a:xfrm>
          <a:prstGeom prst="rect">
            <a:avLst/>
          </a:prstGeom>
        </p:spPr>
      </p:pic>
    </p:spTree>
    <p:extLst>
      <p:ext uri="{BB962C8B-B14F-4D97-AF65-F5344CB8AC3E}">
        <p14:creationId xmlns:p14="http://schemas.microsoft.com/office/powerpoint/2010/main" val="304356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dirty="0">
                <a:solidFill>
                  <a:schemeClr val="tx1">
                    <a:lumMod val="85000"/>
                    <a:lumOff val="15000"/>
                  </a:schemeClr>
                </a:solidFill>
              </a:rPr>
              <a:t>I.6 Taller de </a:t>
            </a:r>
            <a:r>
              <a:rPr lang="en-US" sz="6700" dirty="0" err="1">
                <a:solidFill>
                  <a:schemeClr val="tx1">
                    <a:lumMod val="85000"/>
                    <a:lumOff val="15000"/>
                  </a:schemeClr>
                </a:solidFill>
              </a:rPr>
              <a:t>guión</a:t>
            </a:r>
            <a:r>
              <a:rPr lang="en-US" sz="6700" dirty="0">
                <a:solidFill>
                  <a:schemeClr val="tx1">
                    <a:lumMod val="85000"/>
                    <a:lumOff val="15000"/>
                  </a:schemeClr>
                </a:solidFill>
              </a:rPr>
              <a:t> audiovisual</a:t>
            </a: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122" name="Picture 2" descr="Producción audiovisual: El guión">
            <a:extLst>
              <a:ext uri="{FF2B5EF4-FFF2-40B4-BE49-F238E27FC236}">
                <a16:creationId xmlns:a16="http://schemas.microsoft.com/office/drawing/2014/main" id="{F189E030-50EF-4407-95B0-78D21F004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79" y="1275180"/>
            <a:ext cx="2676525"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086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FAF52-ECC8-419C-8012-02F71EF18625}"/>
              </a:ext>
            </a:extLst>
          </p:cNvPr>
          <p:cNvSpPr>
            <a:spLocks noGrp="1"/>
          </p:cNvSpPr>
          <p:nvPr>
            <p:ph type="title"/>
          </p:nvPr>
        </p:nvSpPr>
        <p:spPr>
          <a:xfrm>
            <a:off x="1097280" y="286603"/>
            <a:ext cx="10058400" cy="1450757"/>
          </a:xfrm>
        </p:spPr>
        <p:txBody>
          <a:bodyPr>
            <a:normAutofit/>
          </a:bodyPr>
          <a:lstStyle/>
          <a:p>
            <a:r>
              <a:rPr lang="es-CL" dirty="0"/>
              <a:t>Taller de </a:t>
            </a:r>
            <a:r>
              <a:rPr lang="es-CL" dirty="0" err="1"/>
              <a:t>Guión</a:t>
            </a:r>
            <a:r>
              <a:rPr lang="es-CL" dirty="0"/>
              <a:t> Virtual</a:t>
            </a:r>
          </a:p>
        </p:txBody>
      </p:sp>
      <p:pic>
        <p:nvPicPr>
          <p:cNvPr id="8194" name="Picture 2">
            <a:extLst>
              <a:ext uri="{FF2B5EF4-FFF2-40B4-BE49-F238E27FC236}">
                <a16:creationId xmlns:a16="http://schemas.microsoft.com/office/drawing/2014/main" id="{F878A196-E7B1-4D78-98D8-43F1481873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464" y="2694402"/>
            <a:ext cx="4895769" cy="272939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84A1A068-B536-49C7-AF7F-DFA0B3F64015}"/>
              </a:ext>
            </a:extLst>
          </p:cNvPr>
          <p:cNvSpPr>
            <a:spLocks noGrp="1"/>
          </p:cNvSpPr>
          <p:nvPr>
            <p:ph idx="1"/>
          </p:nvPr>
        </p:nvSpPr>
        <p:spPr>
          <a:xfrm>
            <a:off x="5823284" y="1925943"/>
            <a:ext cx="6015790" cy="4266309"/>
          </a:xfrm>
        </p:spPr>
        <p:txBody>
          <a:bodyPr>
            <a:normAutofit/>
          </a:bodyPr>
          <a:lstStyle/>
          <a:p>
            <a:pPr fontAlgn="base"/>
            <a:r>
              <a:rPr lang="es-MX" b="1" i="0" dirty="0">
                <a:effectLst/>
                <a:latin typeface="inherit"/>
              </a:rPr>
              <a:t>Dirige: Leonardo </a:t>
            </a:r>
            <a:r>
              <a:rPr lang="es-MX" b="1" i="0" dirty="0" err="1">
                <a:effectLst/>
                <a:latin typeface="inherit"/>
              </a:rPr>
              <a:t>Cespedes</a:t>
            </a:r>
            <a:r>
              <a:rPr lang="es-MX" b="1" i="0" dirty="0">
                <a:effectLst/>
                <a:latin typeface="inherit"/>
              </a:rPr>
              <a:t> y Douglas Hübner.</a:t>
            </a:r>
            <a:endParaRPr lang="es-MX" b="0" i="0" dirty="0">
              <a:effectLst/>
              <a:latin typeface="Open Sans"/>
            </a:endParaRPr>
          </a:p>
          <a:p>
            <a:pPr fontAlgn="base"/>
            <a:r>
              <a:rPr lang="es-MX" b="0" i="0" dirty="0">
                <a:effectLst/>
                <a:latin typeface="Open Sans"/>
              </a:rPr>
              <a:t>Jueves 18:00 </a:t>
            </a:r>
            <a:r>
              <a:rPr lang="es-MX" b="0" i="0" dirty="0" err="1">
                <a:effectLst/>
                <a:latin typeface="Open Sans"/>
              </a:rPr>
              <a:t>hrs</a:t>
            </a:r>
            <a:r>
              <a:rPr lang="es-MX" b="0" i="0" dirty="0">
                <a:effectLst/>
                <a:latin typeface="Open Sans"/>
              </a:rPr>
              <a:t>.</a:t>
            </a:r>
          </a:p>
          <a:p>
            <a:pPr fontAlgn="base"/>
            <a:r>
              <a:rPr lang="es-MX" b="0" i="0" dirty="0">
                <a:effectLst/>
                <a:latin typeface="Open Sans"/>
              </a:rPr>
              <a:t>A partir de una idea, desarrollar un argumento atractivo que pueda ser llevado al cine. Trabajar en la creación y definición de los personajes, establecer el conflicto principal y las sub tramas y, finalmente, atender a la estructura dramática de un </a:t>
            </a:r>
            <a:r>
              <a:rPr lang="es-MX" b="0" i="0" dirty="0" err="1">
                <a:effectLst/>
                <a:latin typeface="Open Sans"/>
              </a:rPr>
              <a:t>guión</a:t>
            </a:r>
            <a:r>
              <a:rPr lang="es-MX" b="0" i="0" dirty="0">
                <a:effectLst/>
                <a:latin typeface="Open Sans"/>
              </a:rPr>
              <a:t> cinematográfico.</a:t>
            </a:r>
            <a:br>
              <a:rPr lang="es-MX" b="0" i="0" dirty="0">
                <a:effectLst/>
                <a:latin typeface="Open Sans"/>
              </a:rPr>
            </a:br>
            <a:r>
              <a:rPr lang="es-MX" b="0" i="0" dirty="0">
                <a:effectLst/>
                <a:latin typeface="Open Sans"/>
              </a:rPr>
              <a:t>Conocer los géneros cinematográficos y poner atención en recursos expresivos propios del cine: la imagen, la importancia del montaje y el aporte del sonido.</a:t>
            </a:r>
          </a:p>
          <a:p>
            <a:endParaRPr lang="es-CL" dirty="0"/>
          </a:p>
        </p:txBody>
      </p:sp>
    </p:spTree>
    <p:extLst>
      <p:ext uri="{BB962C8B-B14F-4D97-AF65-F5344CB8AC3E}">
        <p14:creationId xmlns:p14="http://schemas.microsoft.com/office/powerpoint/2010/main" val="1338523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4648200" y="1147445"/>
            <a:ext cx="6629399" cy="2497027"/>
          </a:xfrm>
          <a:noFill/>
        </p:spPr>
        <p:txBody>
          <a:bodyPr vert="horz" lIns="91440" tIns="45720" rIns="91440" bIns="45720" rtlCol="0" anchor="b">
            <a:normAutofit/>
          </a:bodyPr>
          <a:lstStyle/>
          <a:p>
            <a:r>
              <a:rPr lang="en-US" sz="2400" b="1" dirty="0"/>
              <a:t>II. </a:t>
            </a:r>
            <a:r>
              <a:rPr lang="en-US" sz="2400" b="1" dirty="0" err="1"/>
              <a:t>Presentación</a:t>
            </a:r>
            <a:r>
              <a:rPr lang="en-US" sz="2400" b="1" dirty="0"/>
              <a:t> de </a:t>
            </a:r>
            <a:r>
              <a:rPr lang="en-US" sz="2400" b="1" dirty="0" err="1"/>
              <a:t>libros</a:t>
            </a:r>
            <a:r>
              <a:rPr lang="en-US" sz="2400" b="1" dirty="0"/>
              <a:t>, </a:t>
            </a:r>
            <a:r>
              <a:rPr lang="en-US" sz="2400" b="1" dirty="0" err="1"/>
              <a:t>recitales</a:t>
            </a:r>
            <a:r>
              <a:rPr lang="en-US" sz="2400" b="1" dirty="0"/>
              <a:t> y/o </a:t>
            </a:r>
            <a:r>
              <a:rPr lang="en-US" sz="2400" b="1" dirty="0" err="1"/>
              <a:t>eventos</a:t>
            </a:r>
            <a:r>
              <a:rPr lang="en-US" sz="2400" b="1" dirty="0"/>
              <a:t> </a:t>
            </a:r>
            <a:r>
              <a:rPr lang="en-US" sz="2400" b="1" dirty="0" err="1"/>
              <a:t>culturales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768105" y="462319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2344787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5F01F-8A3B-4B44-A48F-5EAC4FFBE5B8}"/>
              </a:ext>
            </a:extLst>
          </p:cNvPr>
          <p:cNvSpPr>
            <a:spLocks noGrp="1"/>
          </p:cNvSpPr>
          <p:nvPr>
            <p:ph type="title"/>
          </p:nvPr>
        </p:nvSpPr>
        <p:spPr>
          <a:xfrm>
            <a:off x="669273" y="286603"/>
            <a:ext cx="10853454" cy="1450757"/>
          </a:xfrm>
        </p:spPr>
        <p:txBody>
          <a:bodyPr/>
          <a:lstStyle/>
          <a:p>
            <a:r>
              <a:rPr lang="es-CL" dirty="0"/>
              <a:t>II.1 “Conversatorio 110 años de Francisco Coloane”</a:t>
            </a:r>
          </a:p>
        </p:txBody>
      </p:sp>
      <p:sp>
        <p:nvSpPr>
          <p:cNvPr id="3" name="Marcador de contenido 2">
            <a:extLst>
              <a:ext uri="{FF2B5EF4-FFF2-40B4-BE49-F238E27FC236}">
                <a16:creationId xmlns:a16="http://schemas.microsoft.com/office/drawing/2014/main" id="{47282095-7FF8-4015-B5D4-CA9B92E2D9F0}"/>
              </a:ext>
            </a:extLst>
          </p:cNvPr>
          <p:cNvSpPr>
            <a:spLocks noGrp="1"/>
          </p:cNvSpPr>
          <p:nvPr>
            <p:ph sz="half" idx="1"/>
          </p:nvPr>
        </p:nvSpPr>
        <p:spPr>
          <a:xfrm>
            <a:off x="669273" y="2006204"/>
            <a:ext cx="4937760" cy="4023360"/>
          </a:xfrm>
        </p:spPr>
        <p:txBody>
          <a:bodyPr>
            <a:normAutofit fontScale="70000" lnSpcReduction="20000"/>
          </a:bodyPr>
          <a:lstStyle/>
          <a:p>
            <a:pPr algn="l"/>
            <a:r>
              <a:rPr lang="es-MX" b="0" i="0" dirty="0">
                <a:solidFill>
                  <a:srgbClr val="050505"/>
                </a:solidFill>
                <a:effectLst/>
                <a:latin typeface="Segoe UI Historic" panose="020B0502040204020203" pitchFamily="34" charset="0"/>
              </a:rPr>
              <a:t>El domingo 2 de agosto se realizará una conferencia virtual al destacado cuentista y premio Nacional de Literatura Chilena, Francisco Coloane, en homenaje a sus 110 años de natalicio.</a:t>
            </a:r>
          </a:p>
          <a:p>
            <a:pPr algn="l"/>
            <a:r>
              <a:rPr lang="es-MX" b="0" i="0" dirty="0">
                <a:solidFill>
                  <a:srgbClr val="050505"/>
                </a:solidFill>
                <a:effectLst/>
                <a:latin typeface="Segoe UI Historic" panose="020B0502040204020203" pitchFamily="34" charset="0"/>
              </a:rPr>
              <a:t>El evento contará con la participación de </a:t>
            </a:r>
            <a:r>
              <a:rPr lang="es-MX" b="0" i="0" dirty="0" err="1">
                <a:solidFill>
                  <a:srgbClr val="050505"/>
                </a:solidFill>
                <a:effectLst/>
                <a:latin typeface="Segoe UI Historic" panose="020B0502040204020203" pitchFamily="34" charset="0"/>
              </a:rPr>
              <a:t>Grínor</a:t>
            </a:r>
            <a:r>
              <a:rPr lang="es-MX" b="0" i="0" dirty="0">
                <a:solidFill>
                  <a:srgbClr val="050505"/>
                </a:solidFill>
                <a:effectLst/>
                <a:latin typeface="Segoe UI Historic" panose="020B0502040204020203" pitchFamily="34" charset="0"/>
              </a:rPr>
              <a:t> Rojo, académico del Centro de Estudios Culturales Latinoamericanos, Facultad de Filosofía y Humanidades Universidad de Chile, quién abrirá el evento.</a:t>
            </a:r>
          </a:p>
          <a:p>
            <a:pPr algn="l"/>
            <a:r>
              <a:rPr lang="es-MX" b="0" i="0" dirty="0">
                <a:solidFill>
                  <a:srgbClr val="050505"/>
                </a:solidFill>
                <a:effectLst/>
                <a:latin typeface="Segoe UI Historic" panose="020B0502040204020203" pitchFamily="34" charset="0"/>
              </a:rPr>
              <a:t>Además, participarán destacados nombres como Roberto Rivera Vicencio, presidente de la SECH; Renato Cárdenas, historiador y escritor; Rafael Arenas, fotógrafo y libretista; Douglas Hübner, periodista y documentalista.</a:t>
            </a:r>
          </a:p>
          <a:p>
            <a:pPr algn="l"/>
            <a:r>
              <a:rPr lang="es-MX" b="0" i="0" dirty="0">
                <a:solidFill>
                  <a:srgbClr val="050505"/>
                </a:solidFill>
                <a:effectLst/>
                <a:latin typeface="Segoe UI Historic" panose="020B0502040204020203" pitchFamily="34" charset="0"/>
              </a:rPr>
              <a:t>Su hijo, Juan Francisco Coloane, dará las palabras de cierre al evento.</a:t>
            </a:r>
          </a:p>
          <a:p>
            <a:pPr algn="l"/>
            <a:r>
              <a:rPr lang="es-MX" b="0" i="0" dirty="0">
                <a:solidFill>
                  <a:srgbClr val="050505"/>
                </a:solidFill>
                <a:effectLst/>
                <a:latin typeface="Segoe UI Historic" panose="020B0502040204020203" pitchFamily="34" charset="0"/>
              </a:rPr>
              <a:t>Coloane fue Ganador del Premio de la Sociedad de Escritores en 1957, y del Premio Nacional de Literatura en 1964. Es uno de los escritores chilenos de mayor relevancia, tanto en el país como en el extranjero.</a:t>
            </a:r>
            <a:endParaRPr lang="es-CL" b="0" i="0" dirty="0">
              <a:solidFill>
                <a:srgbClr val="050505"/>
              </a:solidFill>
              <a:effectLst/>
              <a:latin typeface="Segoe UI Historic" panose="020B0502040204020203" pitchFamily="34" charset="0"/>
            </a:endParaRPr>
          </a:p>
          <a:p>
            <a:pPr algn="l"/>
            <a:r>
              <a:rPr lang="es-CL" dirty="0">
                <a:solidFill>
                  <a:srgbClr val="050505"/>
                </a:solidFill>
                <a:latin typeface="Segoe UI Historic" panose="020B0502040204020203" pitchFamily="34" charset="0"/>
              </a:rPr>
              <a:t>Al evento asistieron 97 personas y se difundió en las redes sociales de la </a:t>
            </a:r>
            <a:r>
              <a:rPr lang="es-CL" dirty="0" err="1">
                <a:solidFill>
                  <a:srgbClr val="050505"/>
                </a:solidFill>
                <a:latin typeface="Segoe UI Historic" panose="020B0502040204020203" pitchFamily="34" charset="0"/>
              </a:rPr>
              <a:t>Sech</a:t>
            </a:r>
            <a:r>
              <a:rPr lang="es-CL" dirty="0">
                <a:solidFill>
                  <a:srgbClr val="050505"/>
                </a:solidFill>
                <a:latin typeface="Segoe UI Historic" panose="020B0502040204020203" pitchFamily="34" charset="0"/>
              </a:rPr>
              <a:t>.</a:t>
            </a:r>
            <a:endParaRPr lang="es-MX" b="0" i="0" dirty="0">
              <a:solidFill>
                <a:srgbClr val="050505"/>
              </a:solidFill>
              <a:effectLst/>
              <a:latin typeface="Segoe UI Historic" panose="020B0502040204020203" pitchFamily="34" charset="0"/>
            </a:endParaRPr>
          </a:p>
        </p:txBody>
      </p:sp>
      <p:pic>
        <p:nvPicPr>
          <p:cNvPr id="5" name="Marcador de contenido 4">
            <a:extLst>
              <a:ext uri="{FF2B5EF4-FFF2-40B4-BE49-F238E27FC236}">
                <a16:creationId xmlns:a16="http://schemas.microsoft.com/office/drawing/2014/main" id="{57AA5337-6E43-4604-AE2C-C430B6E74867}"/>
              </a:ext>
            </a:extLst>
          </p:cNvPr>
          <p:cNvPicPr>
            <a:picLocks noGrp="1" noChangeAspect="1"/>
          </p:cNvPicPr>
          <p:nvPr>
            <p:ph sz="half" idx="2"/>
          </p:nvPr>
        </p:nvPicPr>
        <p:blipFill>
          <a:blip r:embed="rId2"/>
          <a:stretch>
            <a:fillRect/>
          </a:stretch>
        </p:blipFill>
        <p:spPr>
          <a:xfrm>
            <a:off x="6096000" y="1871782"/>
            <a:ext cx="5722940" cy="4292204"/>
          </a:xfrm>
          <a:prstGeom prst="rect">
            <a:avLst/>
          </a:prstGeom>
        </p:spPr>
      </p:pic>
    </p:spTree>
    <p:extLst>
      <p:ext uri="{BB962C8B-B14F-4D97-AF65-F5344CB8AC3E}">
        <p14:creationId xmlns:p14="http://schemas.microsoft.com/office/powerpoint/2010/main" val="2309671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4D82626-FF5D-46C0-8DA4-B38DF34D76B8}"/>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400"/>
              <a:t>II.2 “Lanzamiento virtual Crónicas en Transición Carmen Berenguer”</a:t>
            </a:r>
          </a:p>
        </p:txBody>
      </p:sp>
      <p:pic>
        <p:nvPicPr>
          <p:cNvPr id="1026" name="Picture 2" descr="La imagen puede contener: texto que dice &quot;TALCA UNIVERSIDAD LANZAMIENTO VIRTUAL Crónicas en Transición Carmen Berenguer NOMINADA PREMIO NACIONAL DELITERATURA PARTICIPAN: Carmen Berenguer Raquel Olea Marcela Albornoz Carmen Crónicas EA Carmen Berenguer Crónicas transición JUEVES 20 DE AGOSTO 18.00 HRS. LIVE EXTENSIÓN UTALCA B COLECOIONE EDITORIAL eBook editorialutalca EditorialUtalo #QuédateEnCasaLeyendo #UTalcacontigo&quot;">
            <a:extLst>
              <a:ext uri="{FF2B5EF4-FFF2-40B4-BE49-F238E27FC236}">
                <a16:creationId xmlns:a16="http://schemas.microsoft.com/office/drawing/2014/main" id="{B3E6851B-2E67-40EF-AAF3-4BF1A73508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652199"/>
            <a:ext cx="5451627" cy="5233561"/>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33BDE88-0361-4198-90AA-700D6521F368}"/>
              </a:ext>
            </a:extLst>
          </p:cNvPr>
          <p:cNvSpPr>
            <a:spLocks noGrp="1"/>
          </p:cNvSpPr>
          <p:nvPr>
            <p:ph sz="half" idx="1"/>
          </p:nvPr>
        </p:nvSpPr>
        <p:spPr>
          <a:xfrm>
            <a:off x="6411684" y="2198914"/>
            <a:ext cx="5127172" cy="3670180"/>
          </a:xfrm>
        </p:spPr>
        <p:txBody>
          <a:bodyPr vert="horz" lIns="0" tIns="45720" rIns="0" bIns="45720" rtlCol="0">
            <a:normAutofit/>
          </a:bodyPr>
          <a:lstStyle/>
          <a:p>
            <a:r>
              <a:rPr lang="en-US"/>
              <a:t>Lanzamiento virtual del libro “Crónicas en Transición” de la directora de la Sociedad de Escritores y nominada al premio nacional de literatura, Carmen Berenguer.</a:t>
            </a:r>
          </a:p>
          <a:p>
            <a:r>
              <a:rPr lang="en-US"/>
              <a:t>La actividad será transmitida del ie extensión UTALCA de youtube el jueves 20 de agosto a las 18 hrs. </a:t>
            </a:r>
          </a:p>
          <a:p>
            <a:r>
              <a:rPr lang="en-US"/>
              <a:t>Participan Carmen Berenguer, Raquel Olea y Marcela ALbornoz</a:t>
            </a:r>
          </a:p>
        </p:txBody>
      </p:sp>
      <p:sp>
        <p:nvSpPr>
          <p:cNvPr id="81" name="Rectangle 8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5419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5C7E2-DBF0-4DC8-8250-F8460E40156D}"/>
              </a:ext>
            </a:extLst>
          </p:cNvPr>
          <p:cNvSpPr>
            <a:spLocks noGrp="1"/>
          </p:cNvSpPr>
          <p:nvPr>
            <p:ph type="title"/>
          </p:nvPr>
        </p:nvSpPr>
        <p:spPr/>
        <p:txBody>
          <a:bodyPr/>
          <a:lstStyle/>
          <a:p>
            <a:r>
              <a:rPr lang="es-CL" dirty="0"/>
              <a:t>II.3 “Conversando con Jorge Calvo y su nueva novela Sin ti mi cama es ancha”</a:t>
            </a:r>
          </a:p>
        </p:txBody>
      </p:sp>
      <p:sp>
        <p:nvSpPr>
          <p:cNvPr id="3" name="Marcador de contenido 2">
            <a:extLst>
              <a:ext uri="{FF2B5EF4-FFF2-40B4-BE49-F238E27FC236}">
                <a16:creationId xmlns:a16="http://schemas.microsoft.com/office/drawing/2014/main" id="{428FF4DC-E743-441F-9F2C-14E66144C6BD}"/>
              </a:ext>
            </a:extLst>
          </p:cNvPr>
          <p:cNvSpPr>
            <a:spLocks noGrp="1"/>
          </p:cNvSpPr>
          <p:nvPr>
            <p:ph sz="half" idx="1"/>
          </p:nvPr>
        </p:nvSpPr>
        <p:spPr>
          <a:xfrm>
            <a:off x="244838" y="1853674"/>
            <a:ext cx="4716908" cy="4023360"/>
          </a:xfrm>
        </p:spPr>
        <p:txBody>
          <a:bodyPr/>
          <a:lstStyle/>
          <a:p>
            <a:r>
              <a:rPr lang="es-CL" dirty="0"/>
              <a:t>Actividad “Conversando con” realizadas todos los viernes y domingos, en modalidad virtual, con distintos invitados vía zoom. Coordinadas por el Refugio López Velarde de la </a:t>
            </a:r>
            <a:r>
              <a:rPr lang="es-CL" dirty="0" err="1"/>
              <a:t>Sech</a:t>
            </a:r>
            <a:r>
              <a:rPr lang="es-CL" dirty="0"/>
              <a:t>.</a:t>
            </a:r>
          </a:p>
          <a:p>
            <a:r>
              <a:rPr lang="es-CL" dirty="0"/>
              <a:t>En esta versión, el invitado es el escritor Jorge Calvo, quien nos comentará sobre su nueva novela “Sin ti mi cama es ancha”.</a:t>
            </a:r>
          </a:p>
          <a:p>
            <a:r>
              <a:rPr lang="es-CL" dirty="0"/>
              <a:t>Se realiza el domingo 9 de agosto a las 18 </a:t>
            </a:r>
            <a:r>
              <a:rPr lang="es-CL" dirty="0" err="1"/>
              <a:t>hrs</a:t>
            </a:r>
            <a:r>
              <a:rPr lang="es-CL" dirty="0"/>
              <a:t>. Vía Zoom.</a:t>
            </a:r>
          </a:p>
        </p:txBody>
      </p:sp>
      <p:pic>
        <p:nvPicPr>
          <p:cNvPr id="2050" name="Picture 2" descr="La imagen puede contener: una o varias personas, texto que dice &quot;CONVERSANDO CON JORGE CALVO Y SU NUEVA NOVELA Domingo 9 de agosto a las 18 hrs. Vía Zoom, link en la descripción Sociedad de Escritores de Chile&quot;">
            <a:extLst>
              <a:ext uri="{FF2B5EF4-FFF2-40B4-BE49-F238E27FC236}">
                <a16:creationId xmlns:a16="http://schemas.microsoft.com/office/drawing/2014/main" id="{8AEA5F1A-48ED-40E2-94F7-99EECB7BB1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41" r="7757"/>
          <a:stretch/>
        </p:blipFill>
        <p:spPr bwMode="auto">
          <a:xfrm>
            <a:off x="4961746" y="1845734"/>
            <a:ext cx="6985416"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72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02297-9400-49FA-96FE-DF43F5067E80}"/>
              </a:ext>
            </a:extLst>
          </p:cNvPr>
          <p:cNvSpPr>
            <a:spLocks noGrp="1"/>
          </p:cNvSpPr>
          <p:nvPr>
            <p:ph type="title"/>
          </p:nvPr>
        </p:nvSpPr>
        <p:spPr/>
        <p:txBody>
          <a:bodyPr>
            <a:normAutofit fontScale="90000"/>
          </a:bodyPr>
          <a:lstStyle/>
          <a:p>
            <a:r>
              <a:rPr lang="es-CL" dirty="0"/>
              <a:t>II.4 “Lanzamiento del libro </a:t>
            </a:r>
            <a:r>
              <a:rPr lang="es-CL" dirty="0" err="1"/>
              <a:t>ChapeKa</a:t>
            </a:r>
            <a:r>
              <a:rPr lang="es-CL" dirty="0"/>
              <a:t> Alma Banderita, de la autora Sandra </a:t>
            </a:r>
            <a:r>
              <a:rPr lang="es-CL" dirty="0" err="1"/>
              <a:t>Burmeister</a:t>
            </a:r>
            <a:r>
              <a:rPr lang="es-CL" dirty="0"/>
              <a:t>”</a:t>
            </a:r>
          </a:p>
        </p:txBody>
      </p:sp>
      <p:sp>
        <p:nvSpPr>
          <p:cNvPr id="3" name="Marcador de contenido 2">
            <a:extLst>
              <a:ext uri="{FF2B5EF4-FFF2-40B4-BE49-F238E27FC236}">
                <a16:creationId xmlns:a16="http://schemas.microsoft.com/office/drawing/2014/main" id="{5645CDE8-4EB1-4A06-9601-CF0F7F057BF1}"/>
              </a:ext>
            </a:extLst>
          </p:cNvPr>
          <p:cNvSpPr>
            <a:spLocks noGrp="1"/>
          </p:cNvSpPr>
          <p:nvPr>
            <p:ph sz="half" idx="1"/>
          </p:nvPr>
        </p:nvSpPr>
        <p:spPr>
          <a:xfrm>
            <a:off x="647574" y="1991194"/>
            <a:ext cx="4937760" cy="4023360"/>
          </a:xfrm>
        </p:spPr>
        <p:txBody>
          <a:bodyPr/>
          <a:lstStyle/>
          <a:p>
            <a:r>
              <a:rPr lang="es-CL" dirty="0"/>
              <a:t>Presenta el libro Rodrigo Hidalgo Moscoso (editor)</a:t>
            </a:r>
          </a:p>
          <a:p>
            <a:r>
              <a:rPr lang="es-CL" dirty="0"/>
              <a:t>Invitado especial Juan </a:t>
            </a:r>
            <a:r>
              <a:rPr lang="es-CL" dirty="0" err="1"/>
              <a:t>Henriquez</a:t>
            </a:r>
            <a:r>
              <a:rPr lang="es-CL" dirty="0"/>
              <a:t> Peñailillo, profesor de filosofía, licenciado en educación, fundador de </a:t>
            </a:r>
            <a:r>
              <a:rPr lang="es-CL" dirty="0" err="1"/>
              <a:t>Filopóiesis</a:t>
            </a:r>
            <a:endParaRPr lang="es-CL" dirty="0"/>
          </a:p>
        </p:txBody>
      </p:sp>
      <p:pic>
        <p:nvPicPr>
          <p:cNvPr id="3074" name="Picture 2">
            <a:extLst>
              <a:ext uri="{FF2B5EF4-FFF2-40B4-BE49-F238E27FC236}">
                <a16:creationId xmlns:a16="http://schemas.microsoft.com/office/drawing/2014/main" id="{B48691A3-7608-4A1A-8D96-C774511FF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039" y="1991194"/>
            <a:ext cx="57150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64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dirty="0">
                <a:solidFill>
                  <a:schemeClr val="tx1">
                    <a:lumMod val="85000"/>
                    <a:lumOff val="15000"/>
                  </a:schemeClr>
                </a:solidFill>
              </a:rPr>
              <a:t>I.1 </a:t>
            </a:r>
            <a:r>
              <a:rPr lang="en-US" sz="6700" dirty="0" err="1">
                <a:solidFill>
                  <a:schemeClr val="tx1">
                    <a:lumMod val="85000"/>
                    <a:lumOff val="15000"/>
                  </a:schemeClr>
                </a:solidFill>
              </a:rPr>
              <a:t>Talleres</a:t>
            </a:r>
            <a:r>
              <a:rPr lang="en-US" sz="6700" dirty="0">
                <a:solidFill>
                  <a:schemeClr val="tx1">
                    <a:lumMod val="85000"/>
                    <a:lumOff val="15000"/>
                  </a:schemeClr>
                </a:solidFill>
              </a:rPr>
              <a:t> de </a:t>
            </a:r>
            <a:r>
              <a:rPr lang="en-US" sz="6700" dirty="0" err="1">
                <a:solidFill>
                  <a:schemeClr val="tx1">
                    <a:lumMod val="85000"/>
                    <a:lumOff val="15000"/>
                  </a:schemeClr>
                </a:solidFill>
              </a:rPr>
              <a:t>narrativa</a:t>
            </a:r>
            <a:endParaRPr lang="en-US" sz="6700" dirty="0">
              <a:solidFill>
                <a:schemeClr val="tx1">
                  <a:lumMod val="85000"/>
                  <a:lumOff val="15000"/>
                </a:schemeClr>
              </a:solidFill>
            </a:endParaRP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Sabes lo que son las narrativas en educación? - Aika Educación">
            <a:extLst>
              <a:ext uri="{FF2B5EF4-FFF2-40B4-BE49-F238E27FC236}">
                <a16:creationId xmlns:a16="http://schemas.microsoft.com/office/drawing/2014/main" id="{3237CAE1-ADDE-4670-899C-CE135DDA8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73" y="1255283"/>
            <a:ext cx="286702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8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836F391-930C-4229-A539-51B2C4162ED2}"/>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700"/>
              <a:t>II.5 “1er. Ciclo de Charlas Conversando la cultura”</a:t>
            </a:r>
          </a:p>
        </p:txBody>
      </p:sp>
      <p:pic>
        <p:nvPicPr>
          <p:cNvPr id="4098" name="Picture 2">
            <a:extLst>
              <a:ext uri="{FF2B5EF4-FFF2-40B4-BE49-F238E27FC236}">
                <a16:creationId xmlns:a16="http://schemas.microsoft.com/office/drawing/2014/main" id="{F6351C87-9201-4AD7-AC3C-3BD6A58AC4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5132" y="645106"/>
            <a:ext cx="5247747" cy="524774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85D25DC1-6D26-466A-AF3F-33ECD63862DB}"/>
              </a:ext>
            </a:extLst>
          </p:cNvPr>
          <p:cNvSpPr>
            <a:spLocks noGrp="1"/>
          </p:cNvSpPr>
          <p:nvPr>
            <p:ph sz="half" idx="1"/>
          </p:nvPr>
        </p:nvSpPr>
        <p:spPr>
          <a:xfrm>
            <a:off x="6411684" y="2198914"/>
            <a:ext cx="5127172" cy="3670180"/>
          </a:xfrm>
        </p:spPr>
        <p:txBody>
          <a:bodyPr vert="horz" lIns="0" tIns="45720" rIns="0" bIns="45720" rtlCol="0">
            <a:normAutofit/>
          </a:bodyPr>
          <a:lstStyle/>
          <a:p>
            <a:r>
              <a:rPr lang="en-US" b="0" i="0">
                <a:effectLst/>
              </a:rPr>
              <a:t>1er Ciclo de Charlas "Conversando la Cultura"</a:t>
            </a:r>
          </a:p>
          <a:p>
            <a:r>
              <a:rPr lang="en-US" b="0" i="0">
                <a:effectLst/>
              </a:rPr>
              <a:t>Invitado Jaime Díaz Jerez</a:t>
            </a:r>
          </a:p>
          <a:p>
            <a:r>
              <a:rPr lang="en-US" b="0" i="0">
                <a:effectLst/>
              </a:rPr>
              <a:t>Hora: 13 ago 2020 19:00 Santiago</a:t>
            </a:r>
          </a:p>
          <a:p>
            <a:r>
              <a:rPr lang="en-US" b="0" i="0">
                <a:effectLst/>
              </a:rPr>
              <a:t>Unirse a la reunión Zoom</a:t>
            </a:r>
          </a:p>
          <a:p>
            <a:r>
              <a:rPr lang="en-US" b="0" i="0" u="none" strike="noStrike">
                <a:effectLst/>
                <a:hlinkClick r:id="rId3"/>
              </a:rPr>
              <a:t>https://reuna.zoom.us/j/93709539446?pwd=UFBybEE2N04zMnd1TnMzSVl4dmdEQT09</a:t>
            </a:r>
            <a:endParaRPr lang="en-US" b="0" i="0">
              <a:effectLst/>
            </a:endParaRPr>
          </a:p>
          <a:p>
            <a:r>
              <a:rPr lang="en-US" b="0" i="0">
                <a:effectLst/>
              </a:rPr>
              <a:t>ID de reunión: 937 0953 9446</a:t>
            </a:r>
          </a:p>
          <a:p>
            <a:r>
              <a:rPr lang="en-US" b="0" i="0">
                <a:effectLst/>
              </a:rPr>
              <a:t>Código de acceso: 336287</a:t>
            </a:r>
          </a:p>
          <a:p>
            <a:endParaRPr lang="en-US"/>
          </a:p>
        </p:txBody>
      </p:sp>
      <p:sp>
        <p:nvSpPr>
          <p:cNvPr id="81" name="Rectangle 8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3276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22442BD-60B8-4069-BE4F-E5E7334EF265}"/>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sz="3400"/>
              <a:t>II.6 “Conversatorio online Federico García Lorca vive en el corazón de América”</a:t>
            </a:r>
          </a:p>
        </p:txBody>
      </p:sp>
      <p:pic>
        <p:nvPicPr>
          <p:cNvPr id="5122" name="Picture 2" descr="La imagen puede contener: 5 personas, texto que dice &quot;MARIA FEDERICO GARCÍA LORCA VIVE EL CORAZÓN DE AMÉRICA LA VITALIDAD DE SU OBRA LOS 84 AÑOS DE SU FUSILAMIENTO GABRIEL SEISDEDOS Martes 18 Agosto 20:00 Hrs. FAN PAGE FACEBOOK Unión itorese ntelectuales Arica Parinacota ORGERAGAL PEDE CHIL Facebook Live ROBERTO RIVERA SOCIEDADE @UnionEscritoresdeAricaChile HERM CONDUCE&quot;">
            <a:extLst>
              <a:ext uri="{FF2B5EF4-FFF2-40B4-BE49-F238E27FC236}">
                <a16:creationId xmlns:a16="http://schemas.microsoft.com/office/drawing/2014/main" id="{5969D1D5-D8C0-4349-9AFA-3F5A588B72B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33999" y="1351645"/>
            <a:ext cx="4001315" cy="389127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contenido 3">
            <a:extLst>
              <a:ext uri="{FF2B5EF4-FFF2-40B4-BE49-F238E27FC236}">
                <a16:creationId xmlns:a16="http://schemas.microsoft.com/office/drawing/2014/main" id="{BC151417-2BB6-49CD-B4F8-5EF50EB2C84D}"/>
              </a:ext>
            </a:extLst>
          </p:cNvPr>
          <p:cNvSpPr>
            <a:spLocks noGrp="1"/>
          </p:cNvSpPr>
          <p:nvPr>
            <p:ph sz="half" idx="2"/>
          </p:nvPr>
        </p:nvSpPr>
        <p:spPr>
          <a:xfrm>
            <a:off x="4974769" y="2198914"/>
            <a:ext cx="6574973" cy="3670180"/>
          </a:xfrm>
        </p:spPr>
        <p:txBody>
          <a:bodyPr vert="horz" lIns="0" tIns="45720" rIns="0" bIns="45720" rtlCol="0">
            <a:normAutofit/>
          </a:bodyPr>
          <a:lstStyle/>
          <a:p>
            <a:r>
              <a:rPr lang="en-US" dirty="0"/>
              <a:t>Martes 18 de </a:t>
            </a:r>
            <a:r>
              <a:rPr lang="en-US" dirty="0" err="1"/>
              <a:t>agosto</a:t>
            </a:r>
            <a:r>
              <a:rPr lang="en-US" dirty="0"/>
              <a:t> a las 20 hrs. A </a:t>
            </a:r>
            <a:r>
              <a:rPr lang="en-US" dirty="0" err="1"/>
              <a:t>través</a:t>
            </a:r>
            <a:r>
              <a:rPr lang="en-US" dirty="0"/>
              <a:t> del </a:t>
            </a:r>
            <a:r>
              <a:rPr lang="en-US" dirty="0" err="1"/>
              <a:t>fanpage</a:t>
            </a:r>
            <a:r>
              <a:rPr lang="en-US" dirty="0"/>
              <a:t> Facebook @unionescritoresdearicachile.</a:t>
            </a:r>
          </a:p>
          <a:p>
            <a:r>
              <a:rPr lang="en-US" dirty="0" err="1"/>
              <a:t>Invitados</a:t>
            </a:r>
            <a:r>
              <a:rPr lang="en-US" dirty="0"/>
              <a:t> Ana María </a:t>
            </a:r>
            <a:r>
              <a:rPr lang="en-US" dirty="0" err="1"/>
              <a:t>Maza</a:t>
            </a:r>
            <a:r>
              <a:rPr lang="en-US" dirty="0"/>
              <a:t>, Dra. </a:t>
            </a:r>
            <a:r>
              <a:rPr lang="en-US" dirty="0" err="1"/>
              <a:t>En</a:t>
            </a:r>
            <a:r>
              <a:rPr lang="en-US" dirty="0"/>
              <a:t> </a:t>
            </a:r>
            <a:r>
              <a:rPr lang="en-US" dirty="0" err="1"/>
              <a:t>filosofía</a:t>
            </a:r>
            <a:r>
              <a:rPr lang="en-US" dirty="0"/>
              <a:t>; Gabriel </a:t>
            </a:r>
            <a:r>
              <a:rPr lang="en-US" dirty="0" err="1"/>
              <a:t>Seisdedos</a:t>
            </a:r>
            <a:r>
              <a:rPr lang="en-US" dirty="0"/>
              <a:t>, </a:t>
            </a:r>
            <a:r>
              <a:rPr lang="en-US" dirty="0" err="1"/>
              <a:t>presidente</a:t>
            </a:r>
            <a:r>
              <a:rPr lang="en-US" dirty="0"/>
              <a:t> PEN Argentina; Jorge </a:t>
            </a:r>
            <a:r>
              <a:rPr lang="en-US" dirty="0" err="1"/>
              <a:t>Ragal</a:t>
            </a:r>
            <a:r>
              <a:rPr lang="en-US" dirty="0"/>
              <a:t>, </a:t>
            </a:r>
            <a:r>
              <a:rPr lang="en-US" dirty="0" err="1"/>
              <a:t>presidente</a:t>
            </a:r>
            <a:r>
              <a:rPr lang="en-US" dirty="0"/>
              <a:t> del PEN Chile; Roberto Rivera, </a:t>
            </a:r>
            <a:r>
              <a:rPr lang="en-US" dirty="0" err="1"/>
              <a:t>presidente</a:t>
            </a:r>
            <a:r>
              <a:rPr lang="en-US" dirty="0"/>
              <a:t> de la Sech. Conduce Hermann </a:t>
            </a:r>
            <a:r>
              <a:rPr lang="en-US" dirty="0" err="1"/>
              <a:t>Mondaca</a:t>
            </a:r>
            <a:r>
              <a:rPr lang="en-US" dirty="0"/>
              <a:t>, </a:t>
            </a:r>
            <a:r>
              <a:rPr lang="en-US" dirty="0" err="1"/>
              <a:t>periodista</a:t>
            </a:r>
            <a:r>
              <a:rPr lang="en-US" dirty="0"/>
              <a:t> y </a:t>
            </a:r>
            <a:r>
              <a:rPr lang="en-US" dirty="0" err="1"/>
              <a:t>escritor</a:t>
            </a:r>
            <a:r>
              <a:rPr lang="en-US" dirty="0"/>
              <a:t>.</a:t>
            </a:r>
          </a:p>
        </p:txBody>
      </p:sp>
      <p:sp>
        <p:nvSpPr>
          <p:cNvPr id="81" name="Rectangle 80">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94413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0070E4AC-C3C1-4D7B-8B9E-7E9346260066}"/>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700"/>
              <a:t>II.7 “Conversando con Carmen Troncoso Baeza”</a:t>
            </a:r>
          </a:p>
        </p:txBody>
      </p:sp>
      <p:pic>
        <p:nvPicPr>
          <p:cNvPr id="6148" name="Picture 4">
            <a:extLst>
              <a:ext uri="{FF2B5EF4-FFF2-40B4-BE49-F238E27FC236}">
                <a16:creationId xmlns:a16="http://schemas.microsoft.com/office/drawing/2014/main" id="{D2EC214C-31C0-4594-8474-DEDABF849E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1735709"/>
            <a:ext cx="5451627" cy="306654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6095598-2756-4D7F-9B38-EA5E05DF85E7}"/>
              </a:ext>
            </a:extLst>
          </p:cNvPr>
          <p:cNvSpPr>
            <a:spLocks noGrp="1"/>
          </p:cNvSpPr>
          <p:nvPr>
            <p:ph sz="half" idx="1"/>
          </p:nvPr>
        </p:nvSpPr>
        <p:spPr>
          <a:xfrm>
            <a:off x="6411684" y="2198914"/>
            <a:ext cx="5127172" cy="3670180"/>
          </a:xfrm>
        </p:spPr>
        <p:txBody>
          <a:bodyPr vert="horz" lIns="0" tIns="45720" rIns="0" bIns="45720" rtlCol="0">
            <a:normAutofit/>
          </a:bodyPr>
          <a:lstStyle/>
          <a:p>
            <a:r>
              <a:rPr lang="en-US"/>
              <a:t>Actividades de Refugio López Velarde. Dirige Paulina Correa.</a:t>
            </a:r>
          </a:p>
          <a:p>
            <a:r>
              <a:rPr lang="en-US"/>
              <a:t>Proceso creativo: Conversando con Carmen Troncoso.</a:t>
            </a:r>
          </a:p>
          <a:p>
            <a:r>
              <a:rPr lang="en-US"/>
              <a:t>Domingo 16 de agosto a las 19:30 hrs. A través de Zoom.</a:t>
            </a:r>
          </a:p>
        </p:txBody>
      </p:sp>
      <p:sp>
        <p:nvSpPr>
          <p:cNvPr id="83" name="Rectangle 8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4275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0AD657-D34E-4288-B891-CBD1710C27D1}"/>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dirty="0"/>
              <a:t>II.8 “</a:t>
            </a:r>
            <a:r>
              <a:rPr lang="en-US" dirty="0" err="1"/>
              <a:t>Ciclo</a:t>
            </a:r>
            <a:r>
              <a:rPr lang="en-US" dirty="0"/>
              <a:t> de </a:t>
            </a:r>
            <a:r>
              <a:rPr lang="en-US" dirty="0" err="1"/>
              <a:t>poetas</a:t>
            </a:r>
            <a:r>
              <a:rPr lang="en-US" dirty="0"/>
              <a:t> ¡</a:t>
            </a:r>
            <a:r>
              <a:rPr lang="en-US" dirty="0" err="1"/>
              <a:t>Potencia</a:t>
            </a:r>
            <a:r>
              <a:rPr lang="en-US" dirty="0"/>
              <a:t> de la </a:t>
            </a:r>
            <a:r>
              <a:rPr lang="en-US" dirty="0" err="1"/>
              <a:t>sabiduría</a:t>
            </a:r>
            <a:r>
              <a:rPr lang="en-US" dirty="0"/>
              <a:t>!</a:t>
            </a:r>
          </a:p>
        </p:txBody>
      </p:sp>
      <p:pic>
        <p:nvPicPr>
          <p:cNvPr id="10242" name="Picture 2" descr="La imagen puede contener: 4 personas, texto">
            <a:extLst>
              <a:ext uri="{FF2B5EF4-FFF2-40B4-BE49-F238E27FC236}">
                <a16:creationId xmlns:a16="http://schemas.microsoft.com/office/drawing/2014/main" id="{752370E0-229C-408A-9858-6B3F90A284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754" y="640081"/>
            <a:ext cx="3985804"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FDA0219-B0E8-4505-880F-9992F499835E}"/>
              </a:ext>
            </a:extLst>
          </p:cNvPr>
          <p:cNvSpPr>
            <a:spLocks noGrp="1"/>
          </p:cNvSpPr>
          <p:nvPr>
            <p:ph sz="half" idx="1"/>
          </p:nvPr>
        </p:nvSpPr>
        <p:spPr>
          <a:xfrm>
            <a:off x="4974769" y="2198914"/>
            <a:ext cx="6574973" cy="3670180"/>
          </a:xfrm>
        </p:spPr>
        <p:txBody>
          <a:bodyPr vert="horz" lIns="0" tIns="45720" rIns="0" bIns="45720" rtlCol="0">
            <a:normAutofit/>
          </a:bodyPr>
          <a:lstStyle/>
          <a:p>
            <a:r>
              <a:rPr lang="en-US" dirty="0" err="1"/>
              <a:t>Ciclo</a:t>
            </a:r>
            <a:r>
              <a:rPr lang="en-US" dirty="0"/>
              <a:t> de </a:t>
            </a:r>
            <a:r>
              <a:rPr lang="en-US" dirty="0" err="1"/>
              <a:t>poetas</a:t>
            </a:r>
            <a:r>
              <a:rPr lang="en-US" dirty="0"/>
              <a:t> </a:t>
            </a:r>
            <a:r>
              <a:rPr lang="en-US" dirty="0" err="1"/>
              <a:t>chilenas</a:t>
            </a:r>
            <a:r>
              <a:rPr lang="en-US" dirty="0"/>
              <a:t> </a:t>
            </a:r>
            <a:r>
              <a:rPr lang="en-US" dirty="0" err="1"/>
              <a:t>reflexionan</a:t>
            </a:r>
            <a:r>
              <a:rPr lang="en-US" dirty="0"/>
              <a:t> </a:t>
            </a:r>
            <a:r>
              <a:rPr lang="en-US" dirty="0" err="1"/>
              <a:t>sobre</a:t>
            </a:r>
            <a:r>
              <a:rPr lang="en-US" dirty="0"/>
              <a:t> la </a:t>
            </a:r>
            <a:r>
              <a:rPr lang="en-US" dirty="0" err="1"/>
              <a:t>escritura</a:t>
            </a:r>
            <a:r>
              <a:rPr lang="en-US" dirty="0"/>
              <a:t>.</a:t>
            </a:r>
          </a:p>
          <a:p>
            <a:r>
              <a:rPr lang="en-US" dirty="0" err="1"/>
              <a:t>Miércoles</a:t>
            </a:r>
            <a:r>
              <a:rPr lang="en-US" dirty="0"/>
              <a:t> 19 de </a:t>
            </a:r>
            <a:r>
              <a:rPr lang="en-US" dirty="0" err="1"/>
              <a:t>agosto</a:t>
            </a:r>
            <a:r>
              <a:rPr lang="en-US" dirty="0"/>
              <a:t>: Carmen </a:t>
            </a:r>
            <a:r>
              <a:rPr lang="en-US" dirty="0" err="1"/>
              <a:t>Berenguer</a:t>
            </a:r>
            <a:endParaRPr lang="en-US" dirty="0"/>
          </a:p>
          <a:p>
            <a:r>
              <a:rPr lang="en-US" dirty="0"/>
              <a:t>Jueves 20 de </a:t>
            </a:r>
            <a:r>
              <a:rPr lang="en-US" dirty="0" err="1"/>
              <a:t>agosto</a:t>
            </a:r>
            <a:r>
              <a:rPr lang="en-US" dirty="0"/>
              <a:t>: Soledad </a:t>
            </a:r>
            <a:r>
              <a:rPr lang="en-US" dirty="0" err="1"/>
              <a:t>Fariña</a:t>
            </a:r>
            <a:endParaRPr lang="en-US" dirty="0"/>
          </a:p>
          <a:p>
            <a:r>
              <a:rPr lang="en-US" dirty="0"/>
              <a:t>Viernes 21 de </a:t>
            </a:r>
            <a:r>
              <a:rPr lang="en-US" dirty="0" err="1"/>
              <a:t>agosto</a:t>
            </a:r>
            <a:r>
              <a:rPr lang="en-US" dirty="0"/>
              <a:t>: </a:t>
            </a:r>
            <a:r>
              <a:rPr lang="en-US" dirty="0" err="1"/>
              <a:t>Rosabetty</a:t>
            </a:r>
            <a:r>
              <a:rPr lang="en-US" dirty="0"/>
              <a:t> Muñoz</a:t>
            </a:r>
          </a:p>
          <a:p>
            <a:r>
              <a:rPr lang="en-US" dirty="0" err="1"/>
              <a:t>Sábado</a:t>
            </a:r>
            <a:r>
              <a:rPr lang="en-US" dirty="0"/>
              <a:t> 22 de </a:t>
            </a:r>
            <a:r>
              <a:rPr lang="en-US" dirty="0" err="1"/>
              <a:t>agosto</a:t>
            </a:r>
            <a:r>
              <a:rPr lang="en-US" dirty="0"/>
              <a:t>: Elvira </a:t>
            </a:r>
            <a:r>
              <a:rPr lang="en-US" dirty="0" err="1"/>
              <a:t>Herández</a:t>
            </a:r>
            <a:endParaRPr lang="en-US" dirty="0"/>
          </a:p>
          <a:p>
            <a:r>
              <a:rPr lang="en-US" dirty="0"/>
              <a:t>De 18 a 19 hrs. </a:t>
            </a:r>
            <a:r>
              <a:rPr lang="en-US" dirty="0" err="1"/>
              <a:t>Transmisión</a:t>
            </a:r>
            <a:r>
              <a:rPr lang="en-US" dirty="0"/>
              <a:t> </a:t>
            </a:r>
            <a:r>
              <a:rPr lang="en-US" dirty="0" err="1"/>
              <a:t>vía</a:t>
            </a:r>
            <a:r>
              <a:rPr lang="en-US" dirty="0"/>
              <a:t> de zoom, previa </a:t>
            </a:r>
            <a:r>
              <a:rPr lang="en-US" dirty="0" err="1"/>
              <a:t>inscripción</a:t>
            </a:r>
            <a:r>
              <a:rPr lang="en-US" dirty="0"/>
              <a:t>.</a:t>
            </a:r>
          </a:p>
        </p:txBody>
      </p:sp>
      <p:sp>
        <p:nvSpPr>
          <p:cNvPr id="81" name="Rectangle 80">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4531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9B613B3-000A-4254-BEF5-31526F322227}"/>
              </a:ext>
            </a:extLst>
          </p:cNvPr>
          <p:cNvSpPr>
            <a:spLocks noGrp="1"/>
          </p:cNvSpPr>
          <p:nvPr>
            <p:ph type="title"/>
          </p:nvPr>
        </p:nvSpPr>
        <p:spPr>
          <a:xfrm>
            <a:off x="7859485" y="634946"/>
            <a:ext cx="3690257" cy="1450757"/>
          </a:xfrm>
        </p:spPr>
        <p:txBody>
          <a:bodyPr vert="horz" lIns="91440" tIns="45720" rIns="91440" bIns="45720" rtlCol="0" anchor="b">
            <a:normAutofit/>
          </a:bodyPr>
          <a:lstStyle/>
          <a:p>
            <a:r>
              <a:rPr lang="en-US" sz="3000" dirty="0"/>
              <a:t>II.9 “</a:t>
            </a:r>
            <a:r>
              <a:rPr lang="en-US" sz="3000" dirty="0" err="1"/>
              <a:t>Simposio</a:t>
            </a:r>
            <a:r>
              <a:rPr lang="en-US" sz="3000" dirty="0"/>
              <a:t> </a:t>
            </a:r>
            <a:r>
              <a:rPr lang="en-US" sz="3000" dirty="0" err="1"/>
              <a:t>en</a:t>
            </a:r>
            <a:r>
              <a:rPr lang="en-US" sz="3000" dirty="0"/>
              <a:t> </a:t>
            </a:r>
            <a:r>
              <a:rPr lang="en-US" sz="3000" dirty="0" err="1"/>
              <a:t>Pandemia</a:t>
            </a:r>
            <a:r>
              <a:rPr lang="en-US" sz="3000" dirty="0"/>
              <a:t> </a:t>
            </a:r>
            <a:r>
              <a:rPr lang="en-US" sz="3000" dirty="0" err="1"/>
              <a:t>Nuevas</a:t>
            </a:r>
            <a:r>
              <a:rPr lang="en-US" sz="3000" dirty="0"/>
              <a:t> </a:t>
            </a:r>
            <a:r>
              <a:rPr lang="en-US" sz="3000" dirty="0" err="1"/>
              <a:t>formas</a:t>
            </a:r>
            <a:r>
              <a:rPr lang="en-US" sz="3000" dirty="0"/>
              <a:t> de </a:t>
            </a:r>
            <a:r>
              <a:rPr lang="en-US" sz="3000" dirty="0" err="1"/>
              <a:t>habitar</a:t>
            </a:r>
            <a:r>
              <a:rPr lang="en-US" sz="3000" dirty="0"/>
              <a:t>(</a:t>
            </a:r>
            <a:r>
              <a:rPr lang="en-US" sz="3000" dirty="0" err="1"/>
              <a:t>nos</a:t>
            </a:r>
            <a:r>
              <a:rPr lang="en-US" sz="3000" dirty="0"/>
              <a:t>)”</a:t>
            </a:r>
          </a:p>
        </p:txBody>
      </p:sp>
      <p:pic>
        <p:nvPicPr>
          <p:cNvPr id="12290" name="Picture 2">
            <a:extLst>
              <a:ext uri="{FF2B5EF4-FFF2-40B4-BE49-F238E27FC236}">
                <a16:creationId xmlns:a16="http://schemas.microsoft.com/office/drawing/2014/main" id="{E0019EE1-EC00-4932-95E1-3553262278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1696" y="640081"/>
            <a:ext cx="5314406"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BF99A063-80DC-4B20-8241-9C7EAD3A04DC}"/>
              </a:ext>
            </a:extLst>
          </p:cNvPr>
          <p:cNvSpPr>
            <a:spLocks noGrp="1"/>
          </p:cNvSpPr>
          <p:nvPr>
            <p:ph sz="half" idx="1"/>
          </p:nvPr>
        </p:nvSpPr>
        <p:spPr>
          <a:xfrm>
            <a:off x="7859485" y="2198914"/>
            <a:ext cx="3690257" cy="3670180"/>
          </a:xfrm>
        </p:spPr>
        <p:txBody>
          <a:bodyPr vert="horz" lIns="0" tIns="45720" rIns="0" bIns="45720" rtlCol="0">
            <a:normAutofit/>
          </a:bodyPr>
          <a:lstStyle/>
          <a:p>
            <a:r>
              <a:rPr lang="en-US"/>
              <a:t>LITERATURA – FEMINISMO Y PANDEMIA</a:t>
            </a:r>
          </a:p>
          <a:p>
            <a:r>
              <a:rPr lang="en-US"/>
              <a:t>Martes 18 de agosto a las 19 hrs. Vía FacebookLive</a:t>
            </a:r>
          </a:p>
          <a:p>
            <a:r>
              <a:rPr lang="en-US"/>
              <a:t>Con las invitadas Gabriela Aguilera, Alejandra del Río y Violeta Barrientos.</a:t>
            </a:r>
          </a:p>
          <a:p>
            <a:endParaRPr lang="en-US"/>
          </a:p>
        </p:txBody>
      </p:sp>
      <p:sp>
        <p:nvSpPr>
          <p:cNvPr id="81" name="Rectangle 80">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9911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A66942-5644-4C81-BA14-A10095F57A0C}"/>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sz="3700" dirty="0"/>
              <a:t>II.10 “</a:t>
            </a:r>
            <a:r>
              <a:rPr lang="en-US" sz="3700" dirty="0" err="1"/>
              <a:t>Simposio</a:t>
            </a:r>
            <a:r>
              <a:rPr lang="en-US" sz="3700" dirty="0"/>
              <a:t> </a:t>
            </a:r>
            <a:r>
              <a:rPr lang="en-US" sz="3700" dirty="0" err="1"/>
              <a:t>en</a:t>
            </a:r>
            <a:r>
              <a:rPr lang="en-US" sz="3700" dirty="0"/>
              <a:t> </a:t>
            </a:r>
            <a:r>
              <a:rPr lang="en-US" sz="3700" dirty="0" err="1"/>
              <a:t>Pandemia</a:t>
            </a:r>
            <a:r>
              <a:rPr lang="en-US" sz="3700" dirty="0"/>
              <a:t> </a:t>
            </a:r>
            <a:r>
              <a:rPr lang="en-US" sz="3700" dirty="0" err="1"/>
              <a:t>Nuevas</a:t>
            </a:r>
            <a:r>
              <a:rPr lang="en-US" sz="3700" dirty="0"/>
              <a:t> </a:t>
            </a:r>
            <a:r>
              <a:rPr lang="en-US" sz="3700" dirty="0" err="1"/>
              <a:t>formas</a:t>
            </a:r>
            <a:r>
              <a:rPr lang="en-US" sz="3700" dirty="0"/>
              <a:t> de </a:t>
            </a:r>
            <a:r>
              <a:rPr lang="en-US" sz="3700" dirty="0" err="1"/>
              <a:t>habitar</a:t>
            </a:r>
            <a:r>
              <a:rPr lang="en-US" sz="3700" dirty="0"/>
              <a:t>(</a:t>
            </a:r>
            <a:r>
              <a:rPr lang="en-US" sz="3700" dirty="0" err="1"/>
              <a:t>nos</a:t>
            </a:r>
            <a:r>
              <a:rPr lang="en-US" sz="3700" dirty="0"/>
              <a:t>)”</a:t>
            </a:r>
          </a:p>
        </p:txBody>
      </p:sp>
      <p:pic>
        <p:nvPicPr>
          <p:cNvPr id="11266" name="Picture 2" descr="La imagen puede contener: 3 personas, texto que dice &quot;f LIVE Simposio de Literatura en Pandemia Sociedad de Escritores de Chile MARTES 25 DE AGOSTO A LAS 19:00 HRS Nuevas formas de habitar (nos) Diálogos territoriales, hambre y poesía. Alán Muñoz isabel Guerrero Modera: Margarita Bustos C. ¡Gratuito! Inscribete en: simposiolit@gmail.com Ana Partal SANTIAGO Cultura OSEKO OSEK SECH BIBLIOTECA GUZMÁN auch! AUTORASCHILENASFEMINISTAS&quot;">
            <a:extLst>
              <a:ext uri="{FF2B5EF4-FFF2-40B4-BE49-F238E27FC236}">
                <a16:creationId xmlns:a16="http://schemas.microsoft.com/office/drawing/2014/main" id="{4FAC19D3-6404-4809-A10D-65093FFD1C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5541" y="1346422"/>
            <a:ext cx="4139978" cy="413997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2A58015-6F29-49CA-BBD1-918CBC3478A5}"/>
              </a:ext>
            </a:extLst>
          </p:cNvPr>
          <p:cNvSpPr>
            <a:spLocks noGrp="1"/>
          </p:cNvSpPr>
          <p:nvPr>
            <p:ph sz="half" idx="1"/>
          </p:nvPr>
        </p:nvSpPr>
        <p:spPr>
          <a:xfrm>
            <a:off x="4974769" y="2198914"/>
            <a:ext cx="6574973" cy="3670180"/>
          </a:xfrm>
        </p:spPr>
        <p:txBody>
          <a:bodyPr vert="horz" lIns="0" tIns="45720" rIns="0" bIns="45720" rtlCol="0">
            <a:normAutofit/>
          </a:bodyPr>
          <a:lstStyle/>
          <a:p>
            <a:r>
              <a:rPr lang="en-US" dirty="0"/>
              <a:t>Martes 25 de </a:t>
            </a:r>
            <a:r>
              <a:rPr lang="en-US" dirty="0" err="1"/>
              <a:t>agosto</a:t>
            </a:r>
            <a:r>
              <a:rPr lang="en-US" dirty="0"/>
              <a:t> a las 19 hrs. A </a:t>
            </a:r>
            <a:r>
              <a:rPr lang="en-US" dirty="0" err="1"/>
              <a:t>través</a:t>
            </a:r>
            <a:r>
              <a:rPr lang="en-US" dirty="0"/>
              <a:t> del </a:t>
            </a:r>
            <a:r>
              <a:rPr lang="en-US" dirty="0" err="1"/>
              <a:t>FacebookLive</a:t>
            </a:r>
            <a:r>
              <a:rPr lang="en-US" dirty="0"/>
              <a:t> de </a:t>
            </a:r>
            <a:r>
              <a:rPr lang="en-US" dirty="0" err="1"/>
              <a:t>Simposio</a:t>
            </a:r>
            <a:r>
              <a:rPr lang="en-US" dirty="0"/>
              <a:t> de </a:t>
            </a:r>
            <a:r>
              <a:rPr lang="en-US" dirty="0" err="1"/>
              <a:t>Literatura</a:t>
            </a:r>
            <a:r>
              <a:rPr lang="en-US" dirty="0"/>
              <a:t> </a:t>
            </a:r>
            <a:r>
              <a:rPr lang="en-US" dirty="0" err="1"/>
              <a:t>en</a:t>
            </a:r>
            <a:r>
              <a:rPr lang="en-US" dirty="0"/>
              <a:t> </a:t>
            </a:r>
            <a:br>
              <a:rPr lang="en-US" dirty="0"/>
            </a:br>
            <a:r>
              <a:rPr lang="en-US" dirty="0" err="1"/>
              <a:t>Pandemia</a:t>
            </a:r>
            <a:r>
              <a:rPr lang="en-US" dirty="0"/>
              <a:t> y Sociedad de </a:t>
            </a:r>
            <a:r>
              <a:rPr lang="en-US" dirty="0" err="1"/>
              <a:t>Escritores</a:t>
            </a:r>
            <a:r>
              <a:rPr lang="en-US" dirty="0"/>
              <a:t> de Chile</a:t>
            </a:r>
          </a:p>
          <a:p>
            <a:r>
              <a:rPr lang="en-US" dirty="0" err="1"/>
              <a:t>Diálogos</a:t>
            </a:r>
            <a:r>
              <a:rPr lang="en-US" dirty="0"/>
              <a:t> </a:t>
            </a:r>
            <a:r>
              <a:rPr lang="en-US" dirty="0" err="1"/>
              <a:t>territoriales</a:t>
            </a:r>
            <a:r>
              <a:rPr lang="en-US" dirty="0"/>
              <a:t>, </a:t>
            </a:r>
            <a:r>
              <a:rPr lang="en-US" dirty="0" err="1"/>
              <a:t>hambre</a:t>
            </a:r>
            <a:r>
              <a:rPr lang="en-US" dirty="0"/>
              <a:t> y </a:t>
            </a:r>
            <a:r>
              <a:rPr lang="en-US" dirty="0" err="1"/>
              <a:t>poesía</a:t>
            </a:r>
            <a:r>
              <a:rPr lang="en-US" dirty="0"/>
              <a:t>.</a:t>
            </a:r>
          </a:p>
          <a:p>
            <a:r>
              <a:rPr lang="en-US" dirty="0" err="1"/>
              <a:t>Invitados</a:t>
            </a:r>
            <a:r>
              <a:rPr lang="en-US" dirty="0"/>
              <a:t>; Isabel Guerrero, Alan Muñoz y Ana </a:t>
            </a:r>
            <a:r>
              <a:rPr lang="en-US" dirty="0" err="1"/>
              <a:t>Partal</a:t>
            </a:r>
            <a:r>
              <a:rPr lang="en-US" dirty="0"/>
              <a:t>.</a:t>
            </a:r>
          </a:p>
          <a:p>
            <a:r>
              <a:rPr lang="en-US" dirty="0"/>
              <a:t>Modera Margarita Bustos</a:t>
            </a:r>
          </a:p>
        </p:txBody>
      </p:sp>
      <p:sp>
        <p:nvSpPr>
          <p:cNvPr id="81" name="Rectangle 80">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5508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20C6099-EF81-47C5-9EFB-869A2D031B92}"/>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3400" dirty="0"/>
              <a:t>II.11 “2° Encuentro Regional de </a:t>
            </a:r>
            <a:r>
              <a:rPr lang="en-US" sz="3400" dirty="0" err="1"/>
              <a:t>escritores</a:t>
            </a:r>
            <a:r>
              <a:rPr lang="en-US" sz="3400" dirty="0"/>
              <a:t> y </a:t>
            </a:r>
            <a:r>
              <a:rPr lang="en-US" sz="3400" dirty="0" err="1"/>
              <a:t>escritoras</a:t>
            </a:r>
            <a:r>
              <a:rPr lang="en-US" sz="3400" dirty="0"/>
              <a:t> de Valparaíso Ximena Rivera”</a:t>
            </a:r>
          </a:p>
        </p:txBody>
      </p:sp>
      <p:pic>
        <p:nvPicPr>
          <p:cNvPr id="13314" name="Picture 2" descr="La imagen puede contener: texto que dice &quot;2D0. ENCUENTRO REGIONAL DE ESCRITORES ESCRITORAS DE VALPARAÍSO ΧΙΜΕΝΑ RIVERA&quot; SABADO 22 AGOSTO YouTube Canal Parque Cultural Valparaíso Edición Audiovisual Palomo Arriagada &amp;Edipos ediciones 18:00 hrs Conversatorio &quot;Poética de distancia desde cuatro puntos cardinales&quot; JorgeÁlvarez Álvarez Carlos Henrickson/ Álvaro Báez Alejandro Banda Ilustración: MaraEsterC lustracionMariaEsterChapa Ester Chapa Organizan: SECH Valparaiso hrs Presentación CarlosJohnson Quetzalcoatl&quot; (3er Tomo) Presentador Víctor Rojas PCdv PARQUECULTUR VALPARAISO 21:00hrs. Presentacionderevista Presentacion Lanzamiento Revista &quot;WD 40&quot; Luisa Aedo Ismael Gavilán Presentador Alejandro Banda&quot;">
            <a:extLst>
              <a:ext uri="{FF2B5EF4-FFF2-40B4-BE49-F238E27FC236}">
                <a16:creationId xmlns:a16="http://schemas.microsoft.com/office/drawing/2014/main" id="{EDC45286-A91F-4947-9309-46071A4902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986111"/>
            <a:ext cx="5451627" cy="456573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5ACD922-D8B9-4F6F-8085-2B748F140E20}"/>
              </a:ext>
            </a:extLst>
          </p:cNvPr>
          <p:cNvSpPr>
            <a:spLocks noGrp="1"/>
          </p:cNvSpPr>
          <p:nvPr>
            <p:ph sz="half" idx="1"/>
          </p:nvPr>
        </p:nvSpPr>
        <p:spPr>
          <a:xfrm>
            <a:off x="6411684" y="2198914"/>
            <a:ext cx="5127172" cy="3670180"/>
          </a:xfrm>
        </p:spPr>
        <p:txBody>
          <a:bodyPr vert="horz" lIns="0" tIns="45720" rIns="0" bIns="45720" rtlCol="0">
            <a:normAutofit/>
          </a:bodyPr>
          <a:lstStyle/>
          <a:p>
            <a:r>
              <a:rPr lang="en-US" b="0" i="0">
                <a:effectLst/>
              </a:rPr>
              <a:t>Invitación a las presentaciones literarias con motivo del Segundo Encuentro Virtual de Escritores y Escritoras de Valparaíso "Ximena Rivera"</a:t>
            </a:r>
          </a:p>
          <a:p>
            <a:r>
              <a:rPr lang="en-US" b="0" i="0">
                <a:effectLst/>
              </a:rPr>
              <a:t>Sábado 22 de agosto</a:t>
            </a:r>
            <a:endParaRPr lang="en-US"/>
          </a:p>
          <a:p>
            <a:r>
              <a:rPr lang="en-US" b="0" i="0">
                <a:effectLst/>
              </a:rPr>
              <a:t>18 hrs.</a:t>
            </a:r>
            <a:r>
              <a:rPr lang="en-US"/>
              <a:t>: Conversatorio “Poética de la dstancia desde cuatro puntos cardinales”</a:t>
            </a:r>
          </a:p>
          <a:p>
            <a:r>
              <a:rPr lang="en-US" b="0" i="0">
                <a:effectLst/>
              </a:rPr>
              <a:t>19:30 hrs.: Presentación del libro “Quetzalcoatl”</a:t>
            </a:r>
          </a:p>
          <a:p>
            <a:r>
              <a:rPr lang="en-US"/>
              <a:t>21 hrs.: Presentación de revista “WD 40”</a:t>
            </a:r>
            <a:endParaRPr lang="en-US" b="0" i="0">
              <a:effectLst/>
            </a:endParaRPr>
          </a:p>
        </p:txBody>
      </p:sp>
      <p:sp>
        <p:nvSpPr>
          <p:cNvPr id="81" name="Rectangle 8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70698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8FF95-CE16-4A5D-B166-F6B72A275305}"/>
              </a:ext>
            </a:extLst>
          </p:cNvPr>
          <p:cNvSpPr>
            <a:spLocks noGrp="1"/>
          </p:cNvSpPr>
          <p:nvPr>
            <p:ph type="title"/>
          </p:nvPr>
        </p:nvSpPr>
        <p:spPr/>
        <p:txBody>
          <a:bodyPr/>
          <a:lstStyle/>
          <a:p>
            <a:r>
              <a:rPr lang="es-CL" dirty="0"/>
              <a:t>II.12 “Conversando con Andrea Campos”</a:t>
            </a:r>
          </a:p>
        </p:txBody>
      </p:sp>
      <p:sp>
        <p:nvSpPr>
          <p:cNvPr id="3" name="Marcador de contenido 2">
            <a:extLst>
              <a:ext uri="{FF2B5EF4-FFF2-40B4-BE49-F238E27FC236}">
                <a16:creationId xmlns:a16="http://schemas.microsoft.com/office/drawing/2014/main" id="{076CF418-0A91-4275-B87D-A46F44606615}"/>
              </a:ext>
            </a:extLst>
          </p:cNvPr>
          <p:cNvSpPr>
            <a:spLocks noGrp="1"/>
          </p:cNvSpPr>
          <p:nvPr>
            <p:ph sz="half" idx="1"/>
          </p:nvPr>
        </p:nvSpPr>
        <p:spPr>
          <a:xfrm>
            <a:off x="384749" y="2475227"/>
            <a:ext cx="4937760" cy="2780326"/>
          </a:xfrm>
        </p:spPr>
        <p:txBody>
          <a:bodyPr/>
          <a:lstStyle/>
          <a:p>
            <a:r>
              <a:rPr lang="es-CL" dirty="0"/>
              <a:t>Actividades organizadas por El Refugio López Velarde de la </a:t>
            </a:r>
            <a:r>
              <a:rPr lang="es-CL" dirty="0" err="1"/>
              <a:t>Sech</a:t>
            </a:r>
            <a:r>
              <a:rPr lang="es-CL" dirty="0"/>
              <a:t>.</a:t>
            </a:r>
          </a:p>
          <a:p>
            <a:r>
              <a:rPr lang="es-CL" dirty="0"/>
              <a:t>Viernes 28 de agosto a las 19:30 </a:t>
            </a:r>
            <a:r>
              <a:rPr lang="es-CL" dirty="0" err="1"/>
              <a:t>hrs</a:t>
            </a:r>
            <a:r>
              <a:rPr lang="es-CL" dirty="0"/>
              <a:t>. A través de Zoom</a:t>
            </a:r>
          </a:p>
          <a:p>
            <a:r>
              <a:rPr lang="es-CL" dirty="0"/>
              <a:t>Conversando con Andrea Campos.</a:t>
            </a:r>
          </a:p>
          <a:p>
            <a:r>
              <a:rPr lang="es-CL" dirty="0"/>
              <a:t>Dirige Paulina Correa</a:t>
            </a:r>
          </a:p>
          <a:p>
            <a:endParaRPr lang="es-CL" dirty="0"/>
          </a:p>
        </p:txBody>
      </p:sp>
      <p:pic>
        <p:nvPicPr>
          <p:cNvPr id="19458" name="Picture 2" descr="La imagen puede contener: una persona, primer plano, texto que dice &quot;REFUGIO LÓPEZ VELARDE INVITA A LA ACTIVIDAD CONVERSANDO CON ANDREA CAMPOS PARRA Viernes 28 de agosto las 20:30 horas Unirsea Zoom htps:/s2webzoom.us/8427155431 Dirige: Paulina Correa SECH&quot;">
            <a:extLst>
              <a:ext uri="{FF2B5EF4-FFF2-40B4-BE49-F238E27FC236}">
                <a16:creationId xmlns:a16="http://schemas.microsoft.com/office/drawing/2014/main" id="{86F8259E-1A82-4F0C-8C20-2C8D8B0F1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509" y="2340315"/>
            <a:ext cx="6326683" cy="355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61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390B3C6-B9C2-4C18-9063-EB919DE9880B}"/>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a:t>II.13 “Conversando con Edmundo Moure”</a:t>
            </a:r>
          </a:p>
        </p:txBody>
      </p:sp>
      <p:pic>
        <p:nvPicPr>
          <p:cNvPr id="18434" name="Picture 2" descr="La imagen puede contener: una persona, texto">
            <a:extLst>
              <a:ext uri="{FF2B5EF4-FFF2-40B4-BE49-F238E27FC236}">
                <a16:creationId xmlns:a16="http://schemas.microsoft.com/office/drawing/2014/main" id="{B64FDBD3-89ED-40FC-B8D9-38F17356C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671"/>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foto, interior, televisión, hombre&#10;&#10;Descripción generada automáticamente">
            <a:extLst>
              <a:ext uri="{FF2B5EF4-FFF2-40B4-BE49-F238E27FC236}">
                <a16:creationId xmlns:a16="http://schemas.microsoft.com/office/drawing/2014/main" id="{16A73501-80A3-41A7-82BC-BC9EEB687440}"/>
              </a:ext>
            </a:extLst>
          </p:cNvPr>
          <p:cNvPicPr>
            <a:picLocks noChangeAspect="1"/>
          </p:cNvPicPr>
          <p:nvPr/>
        </p:nvPicPr>
        <p:blipFill rotWithShape="1">
          <a:blip r:embed="rId3">
            <a:extLst>
              <a:ext uri="{28A0092B-C50C-407E-A947-70E740481C1C}">
                <a14:useLocalDpi xmlns:a14="http://schemas.microsoft.com/office/drawing/2010/main" val="0"/>
              </a:ext>
            </a:extLst>
          </a:blip>
          <a:srcRect l="2283" r="18975" b="3"/>
          <a:stretch/>
        </p:blipFill>
        <p:spPr>
          <a:xfrm>
            <a:off x="633999" y="3218101"/>
            <a:ext cx="4020296" cy="2476136"/>
          </a:xfrm>
          <a:prstGeom prst="rect">
            <a:avLst/>
          </a:prstGeom>
        </p:spPr>
      </p:pic>
      <p:sp>
        <p:nvSpPr>
          <p:cNvPr id="3" name="Marcador de contenido 2">
            <a:extLst>
              <a:ext uri="{FF2B5EF4-FFF2-40B4-BE49-F238E27FC236}">
                <a16:creationId xmlns:a16="http://schemas.microsoft.com/office/drawing/2014/main" id="{646EAB6B-A099-4630-B2C4-26DB109163E2}"/>
              </a:ext>
            </a:extLst>
          </p:cNvPr>
          <p:cNvSpPr>
            <a:spLocks noGrp="1"/>
          </p:cNvSpPr>
          <p:nvPr>
            <p:ph sz="half" idx="1"/>
          </p:nvPr>
        </p:nvSpPr>
        <p:spPr>
          <a:xfrm>
            <a:off x="5144679" y="2198914"/>
            <a:ext cx="6405063" cy="3670180"/>
          </a:xfrm>
        </p:spPr>
        <p:txBody>
          <a:bodyPr vert="horz" lIns="0" tIns="45720" rIns="0" bIns="45720" rtlCol="0">
            <a:normAutofit/>
          </a:bodyPr>
          <a:lstStyle/>
          <a:p>
            <a:r>
              <a:rPr lang="en-US" dirty="0" err="1"/>
              <a:t>Actividades</a:t>
            </a:r>
            <a:r>
              <a:rPr lang="en-US" dirty="0"/>
              <a:t> </a:t>
            </a:r>
            <a:r>
              <a:rPr lang="en-US" dirty="0" err="1"/>
              <a:t>organizadas</a:t>
            </a:r>
            <a:r>
              <a:rPr lang="en-US" dirty="0"/>
              <a:t> por El Refugio López Velarde de la Sech.</a:t>
            </a:r>
          </a:p>
          <a:p>
            <a:r>
              <a:rPr lang="en-US" dirty="0"/>
              <a:t>Domingo 30 de </a:t>
            </a:r>
            <a:r>
              <a:rPr lang="en-US" dirty="0" err="1"/>
              <a:t>agosto</a:t>
            </a:r>
            <a:r>
              <a:rPr lang="en-US" dirty="0"/>
              <a:t> a las 19:30 hrs. A </a:t>
            </a:r>
            <a:r>
              <a:rPr lang="en-US" dirty="0" err="1"/>
              <a:t>través</a:t>
            </a:r>
            <a:r>
              <a:rPr lang="en-US" dirty="0"/>
              <a:t> de Zoom</a:t>
            </a:r>
          </a:p>
          <a:p>
            <a:r>
              <a:rPr lang="en-US" dirty="0" err="1"/>
              <a:t>Conversando</a:t>
            </a:r>
            <a:r>
              <a:rPr lang="en-US" dirty="0"/>
              <a:t> con Edmundo Moure.</a:t>
            </a:r>
          </a:p>
          <a:p>
            <a:r>
              <a:rPr lang="en-US" dirty="0"/>
              <a:t>Dirige Paulina Correa.</a:t>
            </a:r>
          </a:p>
          <a:p>
            <a:r>
              <a:rPr lang="en-US" dirty="0" err="1"/>
              <a:t>Verificación</a:t>
            </a:r>
            <a:r>
              <a:rPr lang="en-US" dirty="0"/>
              <a:t> de la </a:t>
            </a:r>
            <a:r>
              <a:rPr lang="en-US" dirty="0" err="1"/>
              <a:t>actividad</a:t>
            </a:r>
            <a:r>
              <a:rPr lang="en-US" dirty="0"/>
              <a:t>, </a:t>
            </a:r>
            <a:r>
              <a:rPr lang="en-US" dirty="0" err="1"/>
              <a:t>vía</a:t>
            </a:r>
            <a:r>
              <a:rPr lang="en-US" dirty="0"/>
              <a:t> zoom.</a:t>
            </a:r>
          </a:p>
        </p:txBody>
      </p:sp>
      <p:sp>
        <p:nvSpPr>
          <p:cNvPr id="81" name="Rectangle 80">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01152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2F888C18-7E74-4A98-A7B4-A5C43583A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436840-698D-4B5F-A7C0-101AD48D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A8348C01-E6D9-4229-A08A-86436293EB8D}"/>
              </a:ext>
            </a:extLst>
          </p:cNvPr>
          <p:cNvSpPr>
            <a:spLocks noGrp="1"/>
          </p:cNvSpPr>
          <p:nvPr>
            <p:ph type="title"/>
          </p:nvPr>
        </p:nvSpPr>
        <p:spPr>
          <a:xfrm>
            <a:off x="1097280" y="516835"/>
            <a:ext cx="5977937" cy="1666501"/>
          </a:xfrm>
        </p:spPr>
        <p:txBody>
          <a:bodyPr vert="horz" lIns="91440" tIns="45720" rIns="91440" bIns="45720" rtlCol="0" anchor="b">
            <a:normAutofit/>
          </a:bodyPr>
          <a:lstStyle/>
          <a:p>
            <a:r>
              <a:rPr lang="en-US" sz="4000">
                <a:solidFill>
                  <a:srgbClr val="FFFFFF"/>
                </a:solidFill>
              </a:rPr>
              <a:t>II.14 “Aniversario del taller Memoria Viva – SBV”</a:t>
            </a:r>
          </a:p>
        </p:txBody>
      </p:sp>
      <p:sp>
        <p:nvSpPr>
          <p:cNvPr id="28" name="Rectangle 27">
            <a:extLst>
              <a:ext uri="{FF2B5EF4-FFF2-40B4-BE49-F238E27FC236}">
                <a16:creationId xmlns:a16="http://schemas.microsoft.com/office/drawing/2014/main" id="{3682BE5A-770A-4799-BE6D-CE0BD0AD2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Marcador de contenido 8" descr="Pantalla de televisión encendida con imagen de hombre&#10;&#10;Descripción generada automáticamente">
            <a:extLst>
              <a:ext uri="{FF2B5EF4-FFF2-40B4-BE49-F238E27FC236}">
                <a16:creationId xmlns:a16="http://schemas.microsoft.com/office/drawing/2014/main" id="{C774831A-ABC5-419F-B1C3-1DFB5466C273}"/>
              </a:ext>
            </a:extLst>
          </p:cNvPr>
          <p:cNvPicPr>
            <a:picLocks noChangeAspect="1"/>
          </p:cNvPicPr>
          <p:nvPr/>
        </p:nvPicPr>
        <p:blipFill rotWithShape="1">
          <a:blip r:embed="rId2">
            <a:extLst>
              <a:ext uri="{28A0092B-C50C-407E-A947-70E740481C1C}">
                <a14:useLocalDpi xmlns:a14="http://schemas.microsoft.com/office/drawing/2010/main" val="0"/>
              </a:ext>
            </a:extLst>
          </a:blip>
          <a:srcRect l="18978" r="15651" b="-1"/>
          <a:stretch/>
        </p:blipFill>
        <p:spPr bwMode="auto">
          <a:xfrm>
            <a:off x="7611902" y="10"/>
            <a:ext cx="4578557" cy="339698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5B58713-80A3-4F72-8ADA-A63E6BA8B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descr="Imagen que contiene foto, televisión, pantalla, computadora&#10;&#10;Descripción generada automáticamente">
            <a:extLst>
              <a:ext uri="{FF2B5EF4-FFF2-40B4-BE49-F238E27FC236}">
                <a16:creationId xmlns:a16="http://schemas.microsoft.com/office/drawing/2014/main" id="{67216BFA-AB10-4EF3-BBCA-F0506522667E}"/>
              </a:ext>
            </a:extLst>
          </p:cNvPr>
          <p:cNvPicPr>
            <a:picLocks noChangeAspect="1"/>
          </p:cNvPicPr>
          <p:nvPr/>
        </p:nvPicPr>
        <p:blipFill rotWithShape="1">
          <a:blip r:embed="rId3">
            <a:extLst>
              <a:ext uri="{28A0092B-C50C-407E-A947-70E740481C1C}">
                <a14:useLocalDpi xmlns:a14="http://schemas.microsoft.com/office/drawing/2010/main" val="0"/>
              </a:ext>
            </a:extLst>
          </a:blip>
          <a:srcRect l="8922" r="25686" b="-2"/>
          <a:stretch/>
        </p:blipFill>
        <p:spPr>
          <a:xfrm>
            <a:off x="7611902" y="3461004"/>
            <a:ext cx="4580097" cy="3396995"/>
          </a:xfrm>
          <a:prstGeom prst="rect">
            <a:avLst/>
          </a:prstGeom>
        </p:spPr>
      </p:pic>
      <p:pic>
        <p:nvPicPr>
          <p:cNvPr id="12" name="Marcador de contenido 11">
            <a:extLst>
              <a:ext uri="{FF2B5EF4-FFF2-40B4-BE49-F238E27FC236}">
                <a16:creationId xmlns:a16="http://schemas.microsoft.com/office/drawing/2014/main" id="{33025ECD-0CB9-4006-9936-40B87A3BAE54}"/>
              </a:ext>
            </a:extLst>
          </p:cNvPr>
          <p:cNvPicPr>
            <a:picLocks noGrp="1" noChangeAspect="1"/>
          </p:cNvPicPr>
          <p:nvPr>
            <p:ph sz="half" idx="1"/>
          </p:nvPr>
        </p:nvPicPr>
        <p:blipFill>
          <a:blip r:embed="rId4"/>
          <a:stretch>
            <a:fillRect/>
          </a:stretch>
        </p:blipFill>
        <p:spPr>
          <a:xfrm>
            <a:off x="443853" y="2381745"/>
            <a:ext cx="6631636" cy="3730295"/>
          </a:xfrm>
          <a:prstGeom prst="rect">
            <a:avLst/>
          </a:prstGeom>
        </p:spPr>
      </p:pic>
    </p:spTree>
    <p:extLst>
      <p:ext uri="{BB962C8B-B14F-4D97-AF65-F5344CB8AC3E}">
        <p14:creationId xmlns:p14="http://schemas.microsoft.com/office/powerpoint/2010/main" val="298821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058475-8D38-4A5F-B9EA-647B2E20E640}"/>
              </a:ext>
            </a:extLst>
          </p:cNvPr>
          <p:cNvSpPr>
            <a:spLocks noGrp="1"/>
          </p:cNvSpPr>
          <p:nvPr>
            <p:ph type="title"/>
          </p:nvPr>
        </p:nvSpPr>
        <p:spPr>
          <a:xfrm>
            <a:off x="6728459" y="634946"/>
            <a:ext cx="4821283" cy="1450757"/>
          </a:xfrm>
        </p:spPr>
        <p:txBody>
          <a:bodyPr>
            <a:normAutofit/>
          </a:bodyPr>
          <a:lstStyle/>
          <a:p>
            <a:r>
              <a:rPr lang="es-CL" dirty="0"/>
              <a:t>Taller Niño Diablo</a:t>
            </a:r>
          </a:p>
        </p:txBody>
      </p:sp>
      <p:sp>
        <p:nvSpPr>
          <p:cNvPr id="14" name="Rectangle 13">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Captura de pantalla de un celular&#10;&#10;Descripción generada automáticamente">
            <a:extLst>
              <a:ext uri="{FF2B5EF4-FFF2-40B4-BE49-F238E27FC236}">
                <a16:creationId xmlns:a16="http://schemas.microsoft.com/office/drawing/2014/main" id="{8DE522EB-BD1E-4770-A095-B199E378E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89" y="473902"/>
            <a:ext cx="2700393" cy="3103900"/>
          </a:xfrm>
          <a:prstGeom prst="rect">
            <a:avLst/>
          </a:prstGeom>
        </p:spPr>
      </p:pic>
      <p:sp>
        <p:nvSpPr>
          <p:cNvPr id="16" name="Rectangle 15">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Pantalla de una computadora&#10;&#10;Descripción generada automáticamente">
            <a:extLst>
              <a:ext uri="{FF2B5EF4-FFF2-40B4-BE49-F238E27FC236}">
                <a16:creationId xmlns:a16="http://schemas.microsoft.com/office/drawing/2014/main" id="{93F14B5D-70F4-44B1-B577-F589131F795C}"/>
              </a:ext>
            </a:extLst>
          </p:cNvPr>
          <p:cNvPicPr>
            <a:picLocks noChangeAspect="1"/>
          </p:cNvPicPr>
          <p:nvPr/>
        </p:nvPicPr>
        <p:blipFill rotWithShape="1">
          <a:blip r:embed="rId3">
            <a:extLst>
              <a:ext uri="{28A0092B-C50C-407E-A947-70E740481C1C}">
                <a14:useLocalDpi xmlns:a14="http://schemas.microsoft.com/office/drawing/2010/main" val="0"/>
              </a:ext>
            </a:extLst>
          </a:blip>
          <a:srcRect t="25333"/>
          <a:stretch/>
        </p:blipFill>
        <p:spPr>
          <a:xfrm>
            <a:off x="3664752" y="3074950"/>
            <a:ext cx="2295082" cy="2284892"/>
          </a:xfrm>
          <a:prstGeom prst="rect">
            <a:avLst/>
          </a:prstGeom>
        </p:spPr>
      </p:pic>
      <p:sp>
        <p:nvSpPr>
          <p:cNvPr id="3" name="Marcador de contenido 2">
            <a:extLst>
              <a:ext uri="{FF2B5EF4-FFF2-40B4-BE49-F238E27FC236}">
                <a16:creationId xmlns:a16="http://schemas.microsoft.com/office/drawing/2014/main" id="{F8A064B0-26A0-458E-801D-8E1103AE49F8}"/>
              </a:ext>
            </a:extLst>
          </p:cNvPr>
          <p:cNvSpPr>
            <a:spLocks noGrp="1"/>
          </p:cNvSpPr>
          <p:nvPr>
            <p:ph idx="1"/>
          </p:nvPr>
        </p:nvSpPr>
        <p:spPr>
          <a:xfrm>
            <a:off x="6728459" y="2198914"/>
            <a:ext cx="4821283" cy="3670180"/>
          </a:xfrm>
        </p:spPr>
        <p:txBody>
          <a:bodyPr>
            <a:normAutofit/>
          </a:bodyPr>
          <a:lstStyle/>
          <a:p>
            <a:r>
              <a:rPr lang="es-CL" dirty="0"/>
              <a:t>Dirigido por Leonel Huerta, el taller funciona en conjunto al colectivo “Niño diablo”, que se enfoca en la creación narrativa </a:t>
            </a:r>
            <a:r>
              <a:rPr lang="es-CL" dirty="0" err="1"/>
              <a:t>publicándo</a:t>
            </a:r>
            <a:r>
              <a:rPr lang="es-CL" dirty="0"/>
              <a:t> quincenalmente una gaceta virtual de distribución gratuita. Este mes se realizó la Número 22 donde colaboraron en su creación y edición </a:t>
            </a:r>
            <a:r>
              <a:rPr lang="es-CL" dirty="0" err="1"/>
              <a:t>Gamalier</a:t>
            </a:r>
            <a:r>
              <a:rPr lang="es-CL" dirty="0"/>
              <a:t> Bravo, Luz Bustamante y Leonel Huerta. Y en la número 23 correspondiente a la 2da quincena de agosto, con la colaboración de </a:t>
            </a:r>
            <a:r>
              <a:rPr lang="es-CL" dirty="0" err="1"/>
              <a:t>Gamalier</a:t>
            </a:r>
            <a:r>
              <a:rPr lang="es-CL" dirty="0"/>
              <a:t> Bravo, Luz Bustamante, Leonel Huerta e Israel Matus.</a:t>
            </a:r>
          </a:p>
        </p:txBody>
      </p:sp>
      <p:sp>
        <p:nvSpPr>
          <p:cNvPr id="24" name="Rectangle 23">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8331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2EB56A1A-8685-45C8-A64C-D5045ACB4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FC374ACB-ED6A-4FA7-8A8D-88101301F0D0}"/>
              </a:ext>
            </a:extLst>
          </p:cNvPr>
          <p:cNvSpPr>
            <a:spLocks noGrp="1"/>
          </p:cNvSpPr>
          <p:nvPr>
            <p:ph type="title"/>
          </p:nvPr>
        </p:nvSpPr>
        <p:spPr>
          <a:xfrm>
            <a:off x="7534655" y="634946"/>
            <a:ext cx="4015087" cy="1450757"/>
          </a:xfrm>
        </p:spPr>
        <p:txBody>
          <a:bodyPr vert="horz" lIns="91440" tIns="45720" rIns="91440" bIns="45720" rtlCol="0" anchor="b">
            <a:normAutofit/>
          </a:bodyPr>
          <a:lstStyle/>
          <a:p>
            <a:r>
              <a:rPr lang="en-US" sz="4100"/>
              <a:t>II.15 “Lanzamiento concurso Sechito”</a:t>
            </a:r>
          </a:p>
        </p:txBody>
      </p:sp>
      <p:sp>
        <p:nvSpPr>
          <p:cNvPr id="26" name="Rectangle 25">
            <a:extLst>
              <a:ext uri="{FF2B5EF4-FFF2-40B4-BE49-F238E27FC236}">
                <a16:creationId xmlns:a16="http://schemas.microsoft.com/office/drawing/2014/main" id="{79DF55E6-8C71-4381-81E4-31D3EBC96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863" y="623178"/>
            <a:ext cx="2447148" cy="17286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arcador de contenido 8" descr="Imagen que contiene gente, mujer, parado&#10;&#10;Descripción generada automáticamente">
            <a:extLst>
              <a:ext uri="{FF2B5EF4-FFF2-40B4-BE49-F238E27FC236}">
                <a16:creationId xmlns:a16="http://schemas.microsoft.com/office/drawing/2014/main" id="{F57754F4-B90C-4E15-8954-B0FD8966D09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5818"/>
          <a:stretch/>
        </p:blipFill>
        <p:spPr>
          <a:xfrm>
            <a:off x="4237224" y="606610"/>
            <a:ext cx="3089216" cy="2667268"/>
          </a:xfrm>
          <a:prstGeom prst="rect">
            <a:avLst/>
          </a:prstGeom>
        </p:spPr>
      </p:pic>
      <p:cxnSp>
        <p:nvCxnSpPr>
          <p:cNvPr id="28" name="Straight Connector 27">
            <a:extLst>
              <a:ext uri="{FF2B5EF4-FFF2-40B4-BE49-F238E27FC236}">
                <a16:creationId xmlns:a16="http://schemas.microsoft.com/office/drawing/2014/main" id="{D6E0AD8B-255F-4090-B0E4-668B3F32FC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5671"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9DE44C1-A00E-40B3-B723-D1199BD4E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3709572"/>
            <a:ext cx="3659927" cy="197347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rcador de contenido 5">
            <a:extLst>
              <a:ext uri="{FF2B5EF4-FFF2-40B4-BE49-F238E27FC236}">
                <a16:creationId xmlns:a16="http://schemas.microsoft.com/office/drawing/2014/main" id="{6E42D45F-CC65-4DC3-9C5C-8D87AA5AA392}"/>
              </a:ext>
            </a:extLst>
          </p:cNvPr>
          <p:cNvSpPr>
            <a:spLocks noGrp="1"/>
          </p:cNvSpPr>
          <p:nvPr>
            <p:ph sz="half" idx="1"/>
          </p:nvPr>
        </p:nvSpPr>
        <p:spPr>
          <a:xfrm>
            <a:off x="7534655" y="2198914"/>
            <a:ext cx="4015087" cy="3670180"/>
          </a:xfrm>
        </p:spPr>
        <p:txBody>
          <a:bodyPr vert="horz" lIns="0" tIns="45720" rIns="0" bIns="45720" rtlCol="0">
            <a:normAutofit lnSpcReduction="10000"/>
          </a:bodyPr>
          <a:lstStyle/>
          <a:p>
            <a:r>
              <a:rPr lang="en-US" dirty="0"/>
              <a:t>Domingo 2 de </a:t>
            </a:r>
            <a:r>
              <a:rPr lang="en-US" dirty="0" err="1"/>
              <a:t>agosto</a:t>
            </a:r>
            <a:r>
              <a:rPr lang="en-US" dirty="0"/>
              <a:t> a las 14 hrs. </a:t>
            </a:r>
            <a:r>
              <a:rPr lang="en-US" dirty="0" err="1"/>
              <a:t>Vía</a:t>
            </a:r>
            <a:r>
              <a:rPr lang="en-US" dirty="0"/>
              <a:t> zoom. </a:t>
            </a:r>
          </a:p>
          <a:p>
            <a:r>
              <a:rPr lang="en-US" dirty="0"/>
              <a:t>Se </a:t>
            </a:r>
            <a:r>
              <a:rPr lang="en-US" dirty="0" err="1"/>
              <a:t>realizó</a:t>
            </a:r>
            <a:r>
              <a:rPr lang="en-US" dirty="0"/>
              <a:t> el </a:t>
            </a:r>
            <a:r>
              <a:rPr lang="en-US" dirty="0" err="1"/>
              <a:t>lanzamiento</a:t>
            </a:r>
            <a:r>
              <a:rPr lang="en-US" dirty="0"/>
              <a:t> del 12° </a:t>
            </a:r>
            <a:r>
              <a:rPr lang="en-US" dirty="0" err="1"/>
              <a:t>Concurso</a:t>
            </a:r>
            <a:r>
              <a:rPr lang="en-US" dirty="0"/>
              <a:t> “</a:t>
            </a:r>
            <a:r>
              <a:rPr lang="en-US" dirty="0" err="1"/>
              <a:t>Sechito</a:t>
            </a:r>
            <a:r>
              <a:rPr lang="en-US" dirty="0"/>
              <a:t> </a:t>
            </a:r>
            <a:r>
              <a:rPr lang="en-US" dirty="0" err="1"/>
              <a:t>mira</a:t>
            </a:r>
            <a:r>
              <a:rPr lang="en-US" dirty="0"/>
              <a:t> por la Ventana”. </a:t>
            </a:r>
            <a:r>
              <a:rPr lang="en-US" dirty="0" err="1"/>
              <a:t>Dirigido</a:t>
            </a:r>
            <a:r>
              <a:rPr lang="en-US" dirty="0"/>
              <a:t> a </a:t>
            </a:r>
            <a:r>
              <a:rPr lang="en-US" dirty="0" err="1"/>
              <a:t>estudiantes</a:t>
            </a:r>
            <a:r>
              <a:rPr lang="en-US" dirty="0"/>
              <a:t> de </a:t>
            </a:r>
            <a:r>
              <a:rPr lang="en-US" dirty="0" err="1"/>
              <a:t>enseñanza</a:t>
            </a:r>
            <a:r>
              <a:rPr lang="en-US" dirty="0"/>
              <a:t> </a:t>
            </a:r>
            <a:r>
              <a:rPr lang="en-US" dirty="0" err="1"/>
              <a:t>básica</a:t>
            </a:r>
            <a:r>
              <a:rPr lang="en-US" dirty="0"/>
              <a:t>, que </a:t>
            </a:r>
            <a:r>
              <a:rPr lang="en-US" dirty="0" err="1"/>
              <a:t>consisite</a:t>
            </a:r>
            <a:r>
              <a:rPr lang="en-US" dirty="0"/>
              <a:t> </a:t>
            </a:r>
            <a:r>
              <a:rPr lang="en-US" dirty="0" err="1"/>
              <a:t>en</a:t>
            </a:r>
            <a:r>
              <a:rPr lang="en-US" dirty="0"/>
              <a:t> la </a:t>
            </a:r>
            <a:r>
              <a:rPr lang="en-US" dirty="0" err="1"/>
              <a:t>creación</a:t>
            </a:r>
            <a:r>
              <a:rPr lang="en-US" dirty="0"/>
              <a:t> de un </a:t>
            </a:r>
            <a:r>
              <a:rPr lang="en-US" dirty="0" err="1"/>
              <a:t>cuento</a:t>
            </a:r>
            <a:r>
              <a:rPr lang="en-US" dirty="0"/>
              <a:t> </a:t>
            </a:r>
            <a:r>
              <a:rPr lang="en-US" dirty="0" err="1"/>
              <a:t>donde</a:t>
            </a:r>
            <a:r>
              <a:rPr lang="en-US" dirty="0"/>
              <a:t> el </a:t>
            </a:r>
            <a:r>
              <a:rPr lang="en-US" dirty="0" err="1"/>
              <a:t>personaje</a:t>
            </a:r>
            <a:r>
              <a:rPr lang="en-US" dirty="0"/>
              <a:t> principal sea el </a:t>
            </a:r>
            <a:r>
              <a:rPr lang="en-US" dirty="0" err="1"/>
              <a:t>personaje</a:t>
            </a:r>
            <a:r>
              <a:rPr lang="en-US" dirty="0"/>
              <a:t> </a:t>
            </a:r>
            <a:r>
              <a:rPr lang="en-US" dirty="0" err="1"/>
              <a:t>Sechito</a:t>
            </a:r>
            <a:r>
              <a:rPr lang="en-US" dirty="0"/>
              <a:t>.</a:t>
            </a:r>
          </a:p>
          <a:p>
            <a:r>
              <a:rPr lang="en-US" dirty="0"/>
              <a:t>El </a:t>
            </a:r>
            <a:r>
              <a:rPr lang="en-US" dirty="0" err="1"/>
              <a:t>lanzamiento</a:t>
            </a:r>
            <a:r>
              <a:rPr lang="en-US" dirty="0"/>
              <a:t> </a:t>
            </a:r>
            <a:r>
              <a:rPr lang="en-US" dirty="0" err="1"/>
              <a:t>contó</a:t>
            </a:r>
            <a:r>
              <a:rPr lang="en-US" dirty="0"/>
              <a:t> con la </a:t>
            </a:r>
            <a:r>
              <a:rPr lang="en-US" dirty="0" err="1"/>
              <a:t>participación</a:t>
            </a:r>
            <a:r>
              <a:rPr lang="en-US" dirty="0"/>
              <a:t> de </a:t>
            </a:r>
            <a:r>
              <a:rPr lang="en-US" dirty="0" err="1"/>
              <a:t>Malú</a:t>
            </a:r>
            <a:r>
              <a:rPr lang="en-US" dirty="0"/>
              <a:t> Ortega, Roberto Rivera y 15 personas.</a:t>
            </a:r>
          </a:p>
        </p:txBody>
      </p:sp>
      <p:sp>
        <p:nvSpPr>
          <p:cNvPr id="32" name="Rectangle 31">
            <a:extLst>
              <a:ext uri="{FF2B5EF4-FFF2-40B4-BE49-F238E27FC236}">
                <a16:creationId xmlns:a16="http://schemas.microsoft.com/office/drawing/2014/main" id="{5DD14EB9-7D82-468B-B45D-876BE90A5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8302865-9184-47F8-9D42-09980A3E5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Marcador de contenido 10" descr="Imagen que contiene red, mujer, sostener, jugador&#10;&#10;Descripción generada automáticamente">
            <a:extLst>
              <a:ext uri="{FF2B5EF4-FFF2-40B4-BE49-F238E27FC236}">
                <a16:creationId xmlns:a16="http://schemas.microsoft.com/office/drawing/2014/main" id="{2137D69A-4D9F-447D-B0AD-3314393D5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96" y="3584122"/>
            <a:ext cx="3736611" cy="2625857"/>
          </a:xfrm>
          <a:prstGeom prst="rect">
            <a:avLst/>
          </a:prstGeom>
        </p:spPr>
      </p:pic>
      <p:pic>
        <p:nvPicPr>
          <p:cNvPr id="27" name="Marcador de contenido 7" descr="Imagen que contiene edificio, pequeño, tabla&#10;&#10;Descripción generada automáticamente">
            <a:extLst>
              <a:ext uri="{FF2B5EF4-FFF2-40B4-BE49-F238E27FC236}">
                <a16:creationId xmlns:a16="http://schemas.microsoft.com/office/drawing/2014/main" id="{8389C4AE-2FEB-4A70-A1DC-C68A5DEF1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6" y="606610"/>
            <a:ext cx="3528396" cy="2645762"/>
          </a:xfrm>
          <a:prstGeom prst="rect">
            <a:avLst/>
          </a:prstGeom>
        </p:spPr>
      </p:pic>
    </p:spTree>
    <p:extLst>
      <p:ext uri="{BB962C8B-B14F-4D97-AF65-F5344CB8AC3E}">
        <p14:creationId xmlns:p14="http://schemas.microsoft.com/office/powerpoint/2010/main" val="1759395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6096000" y="1147445"/>
            <a:ext cx="5455919" cy="2497027"/>
          </a:xfrm>
          <a:noFill/>
        </p:spPr>
        <p:txBody>
          <a:bodyPr vert="horz" lIns="91440" tIns="45720" rIns="91440" bIns="45720" rtlCol="0" anchor="b">
            <a:normAutofit/>
          </a:bodyPr>
          <a:lstStyle/>
          <a:p>
            <a:r>
              <a:rPr lang="en-US" sz="3200" b="1" dirty="0"/>
              <a:t>III. Ferias </a:t>
            </a:r>
            <a:r>
              <a:rPr lang="en-US" sz="3200" b="1" dirty="0" err="1"/>
              <a:t>nacionales</a:t>
            </a:r>
            <a:r>
              <a:rPr lang="en-US" sz="3200" b="1" dirty="0"/>
              <a:t> y </a:t>
            </a:r>
            <a:r>
              <a:rPr lang="en-US" sz="3200" b="1" dirty="0" err="1"/>
              <a:t>regionales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945398" y="464224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3480732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a:extLst>
              <a:ext uri="{FF2B5EF4-FFF2-40B4-BE49-F238E27FC236}">
                <a16:creationId xmlns:a16="http://schemas.microsoft.com/office/drawing/2014/main" id="{BAC4F891-1243-413A-AC37-58D0474AE4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8639" y="801793"/>
            <a:ext cx="3796600" cy="5273056"/>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38225"/>
            <a:ext cx="0" cy="47625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200" name="Picture 8">
            <a:extLst>
              <a:ext uri="{FF2B5EF4-FFF2-40B4-BE49-F238E27FC236}">
                <a16:creationId xmlns:a16="http://schemas.microsoft.com/office/drawing/2014/main" id="{31719118-8DAF-4C0F-AD57-296112DDAB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8342" y="801793"/>
            <a:ext cx="4073435" cy="527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366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014DE1B-FD50-40B1-A8A5-304666E7C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1B41FE9-4F8F-4675-8668-D3330B371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9346DBCB-836E-4B2F-A30F-2654C83233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0221" y="801793"/>
            <a:ext cx="4073435" cy="527305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E230929C-760C-4746-B0AE-0D09A78A8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38225"/>
            <a:ext cx="0" cy="47625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220" name="Picture 4">
            <a:extLst>
              <a:ext uri="{FF2B5EF4-FFF2-40B4-BE49-F238E27FC236}">
                <a16:creationId xmlns:a16="http://schemas.microsoft.com/office/drawing/2014/main" id="{C4330567-AFF6-475A-893B-67144E5628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8342" y="801793"/>
            <a:ext cx="4073435" cy="527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140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7CAAF73-DA1A-4887-AFFD-31F7C02E7090}"/>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sz="3400" kern="1200" spc="-50" baseline="0" dirty="0">
                <a:solidFill>
                  <a:schemeClr val="tx1">
                    <a:lumMod val="75000"/>
                    <a:lumOff val="25000"/>
                  </a:schemeClr>
                </a:solidFill>
                <a:latin typeface="+mj-lt"/>
                <a:ea typeface="+mj-ea"/>
                <a:cs typeface="+mj-cs"/>
              </a:rPr>
              <a:t>II</a:t>
            </a:r>
            <a:r>
              <a:rPr lang="en-US" sz="3400" dirty="0"/>
              <a:t>I.1</a:t>
            </a:r>
            <a:r>
              <a:rPr lang="en-US" sz="3400" kern="1200" spc="-50" baseline="0" dirty="0">
                <a:solidFill>
                  <a:schemeClr val="tx1">
                    <a:lumMod val="75000"/>
                    <a:lumOff val="25000"/>
                  </a:schemeClr>
                </a:solidFill>
                <a:latin typeface="+mj-lt"/>
                <a:ea typeface="+mj-ea"/>
                <a:cs typeface="+mj-cs"/>
              </a:rPr>
              <a:t> “Mesa redonda virtual sobre Presencia y gravitación de la GENERACIÓN NN´80”</a:t>
            </a:r>
          </a:p>
        </p:txBody>
      </p:sp>
      <p:pic>
        <p:nvPicPr>
          <p:cNvPr id="7170" name="Picture 2" descr="La imagen puede contener: 4 personas, texto que dice &quot;PRESENCIA Y GRAVITACIÓN DE LA GENERACIÓN NN'80 EN EL MOMENTO ACTUAL DE LA SOCIEDAD CHILENA Un Ajuste de Cuentas Dlego MUÑOZ Antonio OSTORNOL Cristlan MONTES Miguel LOYOLA PRIMERA SESIÓN: 18 DE AGOSTO A LAS 18:00 HORAS *Condiciones en que surge una Generación Literaria llamada NN de los 80. Entorno socio político cultural. Dictadura, proceso formativo, universidades, talleres lecturas, etc. *¿Deja la NN'80 herencia o continuidad en la narrativa posterior? PARTICIPAN: DIEGO MUÑOZ, ANTONIO OSTORNOL, CRISTIÁN MONTES MODERA: MIGUEL DE LOYOLA SECH UNIVERSIDAD DE CHILE Vicerrectoría Extension yComunicaciones BIBLIOTECA NICOMEDES GUZMAN&quot;">
            <a:extLst>
              <a:ext uri="{FF2B5EF4-FFF2-40B4-BE49-F238E27FC236}">
                <a16:creationId xmlns:a16="http://schemas.microsoft.com/office/drawing/2014/main" id="{FE193C74-D55A-491A-AE97-DA71CE550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54" r="8220"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B85DEA2-E518-4976-82E9-82B28108CD9D}"/>
              </a:ext>
            </a:extLst>
          </p:cNvPr>
          <p:cNvSpPr>
            <a:spLocks noGrp="1"/>
          </p:cNvSpPr>
          <p:nvPr>
            <p:ph sz="half" idx="1"/>
          </p:nvPr>
        </p:nvSpPr>
        <p:spPr>
          <a:xfrm>
            <a:off x="5181601" y="2198914"/>
            <a:ext cx="6368142" cy="3670180"/>
          </a:xfrm>
        </p:spPr>
        <p:txBody>
          <a:bodyPr vert="horz" lIns="0" tIns="45720" rIns="0" bIns="45720" rtlCol="0">
            <a:normAutofit/>
          </a:bodyPr>
          <a:lstStyle/>
          <a:p>
            <a:r>
              <a:rPr lang="en-US" dirty="0"/>
              <a:t>Primera sesión 18 de agosto a las 18 hrs.</a:t>
            </a:r>
          </a:p>
          <a:p>
            <a:r>
              <a:rPr lang="en-US" dirty="0" err="1"/>
              <a:t>Temas</a:t>
            </a:r>
            <a:r>
              <a:rPr lang="en-US" dirty="0"/>
              <a:t>: </a:t>
            </a:r>
            <a:r>
              <a:rPr lang="en-US" dirty="0" err="1"/>
              <a:t>Condiciones</a:t>
            </a:r>
            <a:r>
              <a:rPr lang="en-US" dirty="0"/>
              <a:t> </a:t>
            </a:r>
            <a:r>
              <a:rPr lang="en-US" dirty="0" err="1"/>
              <a:t>en</a:t>
            </a:r>
            <a:r>
              <a:rPr lang="en-US" dirty="0"/>
              <a:t> que surge una </a:t>
            </a:r>
            <a:r>
              <a:rPr lang="en-US" dirty="0" err="1"/>
              <a:t>generación</a:t>
            </a:r>
            <a:r>
              <a:rPr lang="en-US" dirty="0"/>
              <a:t> </a:t>
            </a:r>
            <a:r>
              <a:rPr lang="en-US" dirty="0" err="1"/>
              <a:t>literaria</a:t>
            </a:r>
            <a:r>
              <a:rPr lang="en-US" dirty="0"/>
              <a:t> </a:t>
            </a:r>
            <a:r>
              <a:rPr lang="en-US" dirty="0" err="1"/>
              <a:t>llamada</a:t>
            </a:r>
            <a:r>
              <a:rPr lang="en-US" dirty="0"/>
              <a:t> NN o de los 80´s.</a:t>
            </a:r>
          </a:p>
          <a:p>
            <a:r>
              <a:rPr lang="en-US" dirty="0" err="1"/>
              <a:t>Entorno</a:t>
            </a:r>
            <a:r>
              <a:rPr lang="en-US" dirty="0"/>
              <a:t> socio </a:t>
            </a:r>
            <a:r>
              <a:rPr lang="en-US" dirty="0" err="1"/>
              <a:t>político</a:t>
            </a:r>
            <a:r>
              <a:rPr lang="en-US" dirty="0"/>
              <a:t> y cultural, </a:t>
            </a:r>
            <a:r>
              <a:rPr lang="en-US" dirty="0" err="1"/>
              <a:t>Dictadura</a:t>
            </a:r>
            <a:r>
              <a:rPr lang="en-US" dirty="0"/>
              <a:t>, </a:t>
            </a:r>
            <a:r>
              <a:rPr lang="en-US" dirty="0" err="1"/>
              <a:t>proceso</a:t>
            </a:r>
            <a:r>
              <a:rPr lang="en-US" dirty="0"/>
              <a:t> formative, </a:t>
            </a:r>
            <a:r>
              <a:rPr lang="en-US" dirty="0" err="1"/>
              <a:t>universidades</a:t>
            </a:r>
            <a:r>
              <a:rPr lang="en-US" dirty="0"/>
              <a:t>, </a:t>
            </a:r>
            <a:r>
              <a:rPr lang="en-US" dirty="0" err="1"/>
              <a:t>talleres</a:t>
            </a:r>
            <a:r>
              <a:rPr lang="en-US" dirty="0"/>
              <a:t> y </a:t>
            </a:r>
            <a:r>
              <a:rPr lang="en-US" dirty="0" err="1"/>
              <a:t>lecturas</a:t>
            </a:r>
            <a:r>
              <a:rPr lang="en-US" dirty="0"/>
              <a:t>, etc.</a:t>
            </a:r>
          </a:p>
          <a:p>
            <a:r>
              <a:rPr lang="en-US" dirty="0"/>
              <a:t>¿Deja la G NN´80 </a:t>
            </a:r>
            <a:r>
              <a:rPr lang="en-US" dirty="0" err="1"/>
              <a:t>herencia</a:t>
            </a:r>
            <a:r>
              <a:rPr lang="en-US" dirty="0"/>
              <a:t> o </a:t>
            </a:r>
            <a:r>
              <a:rPr lang="en-US" dirty="0" err="1"/>
              <a:t>continuidad</a:t>
            </a:r>
            <a:r>
              <a:rPr lang="en-US" dirty="0"/>
              <a:t> </a:t>
            </a:r>
            <a:r>
              <a:rPr lang="en-US" dirty="0" err="1"/>
              <a:t>en</a:t>
            </a:r>
            <a:r>
              <a:rPr lang="en-US" dirty="0"/>
              <a:t> la </a:t>
            </a:r>
            <a:r>
              <a:rPr lang="en-US" dirty="0" err="1"/>
              <a:t>narrativa</a:t>
            </a:r>
            <a:r>
              <a:rPr lang="en-US" dirty="0"/>
              <a:t> posterior?</a:t>
            </a:r>
          </a:p>
          <a:p>
            <a:r>
              <a:rPr lang="en-US" dirty="0"/>
              <a:t>Con los invitados Diego Muñoz, Antonio </a:t>
            </a:r>
            <a:r>
              <a:rPr lang="en-US" dirty="0" err="1"/>
              <a:t>Ostornol</a:t>
            </a:r>
            <a:r>
              <a:rPr lang="en-US" dirty="0"/>
              <a:t> y Cristian Montes. Modera Miguel de Loyola</a:t>
            </a:r>
          </a:p>
        </p:txBody>
      </p:sp>
    </p:spTree>
    <p:extLst>
      <p:ext uri="{BB962C8B-B14F-4D97-AF65-F5344CB8AC3E}">
        <p14:creationId xmlns:p14="http://schemas.microsoft.com/office/powerpoint/2010/main" val="1379951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4DD126-CBAB-4222-B55D-1064100C62FC}"/>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a:t>Verificación de la actividad 1ª Sesión</a:t>
            </a:r>
          </a:p>
        </p:txBody>
      </p:sp>
      <p:pic>
        <p:nvPicPr>
          <p:cNvPr id="6" name="Marcador de contenido 5" descr="Imagen que contiene foto, diferente, diversos, grupo&#10;&#10;Descripción generada automáticamente">
            <a:extLst>
              <a:ext uri="{FF2B5EF4-FFF2-40B4-BE49-F238E27FC236}">
                <a16:creationId xmlns:a16="http://schemas.microsoft.com/office/drawing/2014/main" id="{9A8BC83A-C10F-456D-8FCC-62635B7DE1D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3192" y="1538088"/>
            <a:ext cx="5451627" cy="3461783"/>
          </a:xfrm>
          <a:prstGeom prst="rect">
            <a:avLst/>
          </a:prstGeom>
        </p:spPr>
      </p:pic>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contenido 3">
            <a:extLst>
              <a:ext uri="{FF2B5EF4-FFF2-40B4-BE49-F238E27FC236}">
                <a16:creationId xmlns:a16="http://schemas.microsoft.com/office/drawing/2014/main" id="{815F1743-3A35-4160-87EA-5909E5015ED2}"/>
              </a:ext>
            </a:extLst>
          </p:cNvPr>
          <p:cNvSpPr>
            <a:spLocks noGrp="1"/>
          </p:cNvSpPr>
          <p:nvPr>
            <p:ph sz="half" idx="2"/>
          </p:nvPr>
        </p:nvSpPr>
        <p:spPr>
          <a:xfrm>
            <a:off x="6411684" y="2198914"/>
            <a:ext cx="5127172" cy="3670180"/>
          </a:xfrm>
        </p:spPr>
        <p:txBody>
          <a:bodyPr vert="horz" lIns="0" tIns="45720" rIns="0" bIns="45720" rtlCol="0">
            <a:normAutofit/>
          </a:bodyPr>
          <a:lstStyle/>
          <a:p>
            <a:r>
              <a:rPr lang="en-US"/>
              <a:t>Link del envivo en Youtube: </a:t>
            </a:r>
            <a:r>
              <a:rPr lang="en-US" b="0" i="0" u="none" strike="noStrike">
                <a:effectLst/>
                <a:hlinkClick r:id="rId3"/>
              </a:rPr>
              <a:t>https://youtu.be/qJnyPX7ihDw</a:t>
            </a:r>
            <a:r>
              <a:rPr lang="en-US" b="0" i="0" u="none" strike="noStrike">
                <a:effectLst/>
              </a:rPr>
              <a:t> </a:t>
            </a:r>
          </a:p>
          <a:p>
            <a:endParaRPr lang="en-US"/>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7829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2" name="Straight Connector 81">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4" name="Rectangle 8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Rectangle 8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13E0615-46FD-4DA9-830F-149E020F2629}"/>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sz="3400" kern="1200" spc="-50" baseline="0" dirty="0">
                <a:solidFill>
                  <a:schemeClr val="tx1">
                    <a:lumMod val="75000"/>
                    <a:lumOff val="25000"/>
                  </a:schemeClr>
                </a:solidFill>
                <a:latin typeface="+mj-lt"/>
                <a:ea typeface="+mj-ea"/>
                <a:cs typeface="+mj-cs"/>
              </a:rPr>
              <a:t>III.2 Mesa redonda virtual sobre Presencia y gravitación de la GENERACIÓN NN´80”</a:t>
            </a:r>
          </a:p>
        </p:txBody>
      </p:sp>
      <p:pic>
        <p:nvPicPr>
          <p:cNvPr id="14338" name="Picture 2" descr="La imagen puede contener: 4 personas, texto que dice &quot;PRESENCIA Y GRAVITACIÓN DE LA GENERACIÓN NN'80 EN EL MOMENTO ACTUAL DE LA SOCIEDAD CHILENA Un Ajuste de Cuentas Roberto RIVERA Ana María RÍO Jalme COLLYER Miguel LOYOLA SEGUNDA SESIÓN: MIÉRCOLES, 19 DEAGOSTO A LAS 18:00 HORAS *Temáticas, personajes, situaciones, mundos narrados por la GNN'80 *Características comunes, estilos recursos presentes. *Influencias relación con otras generaciones. PARTICIPAN: ROBERTO RIVERA, ANA MARÍA DEL RÍO, JAIME COLLYER MODERA: MIGUEL DE LOYOLA SECH UNIVERSIDAD DE DECHILE Vicerrectoría Extension yComunicaciones BIBLIOTECA NICOMEDES DES GUZMÁN&quot;">
            <a:extLst>
              <a:ext uri="{FF2B5EF4-FFF2-40B4-BE49-F238E27FC236}">
                <a16:creationId xmlns:a16="http://schemas.microsoft.com/office/drawing/2014/main" id="{0A96F198-F64B-4DD9-AEB1-F1951495DC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5" r="6069"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65B8670-05C1-4F3D-9843-D1DC17B9BBBD}"/>
              </a:ext>
            </a:extLst>
          </p:cNvPr>
          <p:cNvSpPr>
            <a:spLocks noGrp="1"/>
          </p:cNvSpPr>
          <p:nvPr>
            <p:ph sz="half" idx="1"/>
          </p:nvPr>
        </p:nvSpPr>
        <p:spPr>
          <a:xfrm>
            <a:off x="5181601" y="2198914"/>
            <a:ext cx="6368142" cy="3670180"/>
          </a:xfrm>
        </p:spPr>
        <p:txBody>
          <a:bodyPr vert="horz" lIns="0" tIns="45720" rIns="0" bIns="45720" rtlCol="0">
            <a:normAutofit/>
          </a:bodyPr>
          <a:lstStyle/>
          <a:p>
            <a:r>
              <a:rPr lang="en-US" dirty="0"/>
              <a:t>Segunda sesión, miércoles 19 de agosto a las 18 hrs.</a:t>
            </a:r>
          </a:p>
          <a:p>
            <a:r>
              <a:rPr lang="en-US" dirty="0"/>
              <a:t>Temáticas, personajes, situaciones, mundos narrados por la GNN´80</a:t>
            </a:r>
          </a:p>
          <a:p>
            <a:r>
              <a:rPr lang="en-US" dirty="0"/>
              <a:t>Características comunes, estilos y recursos presentes.</a:t>
            </a:r>
          </a:p>
          <a:p>
            <a:r>
              <a:rPr lang="en-US" dirty="0"/>
              <a:t>Influencias y relación con otras generaciones.</a:t>
            </a:r>
          </a:p>
          <a:p>
            <a:r>
              <a:rPr lang="en-US" dirty="0"/>
              <a:t>Participan Roberto Rivera, Ana María del Río, Jaime Collyer. Modera Miguel de Loyola</a:t>
            </a:r>
          </a:p>
        </p:txBody>
      </p:sp>
    </p:spTree>
    <p:extLst>
      <p:ext uri="{BB962C8B-B14F-4D97-AF65-F5344CB8AC3E}">
        <p14:creationId xmlns:p14="http://schemas.microsoft.com/office/powerpoint/2010/main" val="87357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6E215E-4076-4A19-8B1E-A9D1A0629DA0}"/>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a:t>Verificación de la actividad 2ª Sesión</a:t>
            </a:r>
          </a:p>
        </p:txBody>
      </p:sp>
      <p:pic>
        <p:nvPicPr>
          <p:cNvPr id="6" name="Marcador de contenido 5" descr="Imagen que contiene foto, hombre, grupo, posando&#10;&#10;Descripción generada automáticamente">
            <a:extLst>
              <a:ext uri="{FF2B5EF4-FFF2-40B4-BE49-F238E27FC236}">
                <a16:creationId xmlns:a16="http://schemas.microsoft.com/office/drawing/2014/main" id="{E1443BA4-99A7-4BDA-BAB6-5B5973A49C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3192" y="1565346"/>
            <a:ext cx="5451627" cy="3407266"/>
          </a:xfrm>
          <a:prstGeom prst="rect">
            <a:avLst/>
          </a:prstGeom>
        </p:spPr>
      </p:pic>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contenido 3">
            <a:extLst>
              <a:ext uri="{FF2B5EF4-FFF2-40B4-BE49-F238E27FC236}">
                <a16:creationId xmlns:a16="http://schemas.microsoft.com/office/drawing/2014/main" id="{149F684E-72AE-4CC3-ACDE-F23F5C9DA32E}"/>
              </a:ext>
            </a:extLst>
          </p:cNvPr>
          <p:cNvSpPr>
            <a:spLocks noGrp="1"/>
          </p:cNvSpPr>
          <p:nvPr>
            <p:ph sz="half" idx="2"/>
          </p:nvPr>
        </p:nvSpPr>
        <p:spPr>
          <a:xfrm>
            <a:off x="6411684" y="2198914"/>
            <a:ext cx="5127172" cy="3670180"/>
          </a:xfrm>
        </p:spPr>
        <p:txBody>
          <a:bodyPr vert="horz" lIns="0" tIns="45720" rIns="0" bIns="45720" rtlCol="0">
            <a:normAutofit/>
          </a:bodyPr>
          <a:lstStyle/>
          <a:p>
            <a:r>
              <a:rPr lang="en-US"/>
              <a:t>Link del envivo en Youtube:</a:t>
            </a:r>
          </a:p>
          <a:p>
            <a:r>
              <a:rPr lang="en-US" b="0" i="0" u="none" strike="noStrike">
                <a:effectLst/>
                <a:hlinkClick r:id="rId3"/>
              </a:rPr>
              <a:t>https://youtu.be/4ZpvKtbtmnc</a:t>
            </a:r>
            <a:endParaRPr lang="en-US"/>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7167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A73977-D909-4649-A52A-7AE251318237}"/>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sz="3400" kern="1200" spc="-50" baseline="0" dirty="0">
                <a:solidFill>
                  <a:schemeClr val="tx1">
                    <a:lumMod val="75000"/>
                    <a:lumOff val="25000"/>
                  </a:schemeClr>
                </a:solidFill>
                <a:latin typeface="+mj-lt"/>
                <a:ea typeface="+mj-ea"/>
                <a:cs typeface="+mj-cs"/>
              </a:rPr>
              <a:t>III.3 Mesa redonda virtual sobre Presencia y gravitación de la GENERACIÓN NN´80”</a:t>
            </a:r>
          </a:p>
        </p:txBody>
      </p:sp>
      <p:pic>
        <p:nvPicPr>
          <p:cNvPr id="15362" name="Picture 2" descr="La imagen puede contener: 4 personas, texto que dice &quot;PRESENCIA Y GRAVITACIÓN DE LA GENERACIÓN NN'80 EN EL MOMENTO ACTUAL DE LA SOCIEDAD CHILENA Un Ajuste de Cuentas Jose Leandro URBINA Sonia GONZÁLEZ Jorge CALVO Miguel LOYOLA TERCERA SESIÓN:: JUEVES 20 DE AGOSTO A LAS 18:00 HORAS *Concepto *Consumo valoración de la literatura por el público la crítica hoy. literatura de la memoria. Nueva Narrativa v/s G NN'80. Similitudes diferencias. La crítica el lector actual de NN'80 PARTICIPAN: LEANDRO URBINA, SONIA GONZÁLEZ, JORGE CALVO. MODERA: MIGUEL DE LOYOLA SECH UNIVERSIDAD DE CHILE Vicerrectoría Extension yComunicaciones BIBLIOTECA NICOMEDES GUZMÁN&quot;">
            <a:extLst>
              <a:ext uri="{FF2B5EF4-FFF2-40B4-BE49-F238E27FC236}">
                <a16:creationId xmlns:a16="http://schemas.microsoft.com/office/drawing/2014/main" id="{0C543FF1-D12B-4AAC-A53F-E8A684FE91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2" r="10522"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6655570-7076-4735-B2B2-4C9A1667A991}"/>
              </a:ext>
            </a:extLst>
          </p:cNvPr>
          <p:cNvSpPr>
            <a:spLocks noGrp="1"/>
          </p:cNvSpPr>
          <p:nvPr>
            <p:ph sz="half" idx="1"/>
          </p:nvPr>
        </p:nvSpPr>
        <p:spPr>
          <a:xfrm>
            <a:off x="5181601" y="2198914"/>
            <a:ext cx="6368142" cy="3670180"/>
          </a:xfrm>
        </p:spPr>
        <p:txBody>
          <a:bodyPr vert="horz" lIns="0" tIns="45720" rIns="0" bIns="45720" rtlCol="0">
            <a:normAutofit/>
          </a:bodyPr>
          <a:lstStyle/>
          <a:p>
            <a:r>
              <a:rPr lang="en-US" dirty="0"/>
              <a:t>Tercera sesión Jueves 20 de agosto a las 18 hrs.</a:t>
            </a:r>
          </a:p>
          <a:p>
            <a:r>
              <a:rPr lang="en-US" dirty="0"/>
              <a:t>Los temas a tratar son: Concepto y valoración de la literatura por eñ público y la crítica de hoy.</a:t>
            </a:r>
          </a:p>
          <a:p>
            <a:r>
              <a:rPr lang="en-US" dirty="0"/>
              <a:t>Consumo y literatura de la memoria. Nueva narrativa v/s G NN´80. Similitudes y diferencias.</a:t>
            </a:r>
          </a:p>
          <a:p>
            <a:r>
              <a:rPr lang="en-US" dirty="0"/>
              <a:t>La crítica y el lector actual de la G NN´80.</a:t>
            </a:r>
          </a:p>
          <a:p>
            <a:r>
              <a:rPr lang="en-US" dirty="0"/>
              <a:t>Participan Leandro Urbina, Sonia González y Jorge Calvo. Modera Miguel de Loyola.</a:t>
            </a:r>
          </a:p>
        </p:txBody>
      </p:sp>
    </p:spTree>
    <p:extLst>
      <p:ext uri="{BB962C8B-B14F-4D97-AF65-F5344CB8AC3E}">
        <p14:creationId xmlns:p14="http://schemas.microsoft.com/office/powerpoint/2010/main" val="1343574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6140DE-7340-4A33-AB8A-37937D728C39}"/>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a:t>Verificación de la actividad 3ª Sesión</a:t>
            </a:r>
          </a:p>
        </p:txBody>
      </p:sp>
      <p:pic>
        <p:nvPicPr>
          <p:cNvPr id="6" name="Marcador de contenido 5" descr="Una foto de un grupo de personas posando para una foto&#10;&#10;Descripción generada automáticamente">
            <a:extLst>
              <a:ext uri="{FF2B5EF4-FFF2-40B4-BE49-F238E27FC236}">
                <a16:creationId xmlns:a16="http://schemas.microsoft.com/office/drawing/2014/main" id="{8BE4A5B7-E164-4F53-BBD8-BD0EE077FF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3192" y="1531273"/>
            <a:ext cx="5451627" cy="3475412"/>
          </a:xfrm>
          <a:prstGeom prst="rect">
            <a:avLst/>
          </a:prstGeom>
        </p:spPr>
      </p:pic>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contenido 3">
            <a:extLst>
              <a:ext uri="{FF2B5EF4-FFF2-40B4-BE49-F238E27FC236}">
                <a16:creationId xmlns:a16="http://schemas.microsoft.com/office/drawing/2014/main" id="{06256675-0BCA-4FCB-B223-311D994DA1B3}"/>
              </a:ext>
            </a:extLst>
          </p:cNvPr>
          <p:cNvSpPr>
            <a:spLocks noGrp="1"/>
          </p:cNvSpPr>
          <p:nvPr>
            <p:ph sz="half" idx="2"/>
          </p:nvPr>
        </p:nvSpPr>
        <p:spPr>
          <a:xfrm>
            <a:off x="6411684" y="2198914"/>
            <a:ext cx="5127172" cy="3670180"/>
          </a:xfrm>
        </p:spPr>
        <p:txBody>
          <a:bodyPr vert="horz" lIns="0" tIns="45720" rIns="0" bIns="45720" rtlCol="0">
            <a:normAutofit/>
          </a:bodyPr>
          <a:lstStyle/>
          <a:p>
            <a:r>
              <a:rPr lang="en-US"/>
              <a:t>Link del envivo en Youtube:</a:t>
            </a:r>
          </a:p>
          <a:p>
            <a:r>
              <a:rPr lang="en-US" b="0" i="0" u="none" strike="noStrike">
                <a:effectLst/>
                <a:hlinkClick r:id="rId3"/>
              </a:rPr>
              <a:t>https://youtu.be/pgySxmykFoA</a:t>
            </a:r>
            <a:endParaRPr lang="en-US"/>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90728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2F804-04B4-4E10-8A97-8BFA00F6C9CD}"/>
              </a:ext>
            </a:extLst>
          </p:cNvPr>
          <p:cNvSpPr>
            <a:spLocks noGrp="1"/>
          </p:cNvSpPr>
          <p:nvPr>
            <p:ph type="title"/>
          </p:nvPr>
        </p:nvSpPr>
        <p:spPr/>
        <p:txBody>
          <a:bodyPr/>
          <a:lstStyle/>
          <a:p>
            <a:r>
              <a:rPr lang="es-CL" dirty="0"/>
              <a:t>Taller Literario en Línea</a:t>
            </a:r>
          </a:p>
        </p:txBody>
      </p:sp>
      <p:sp>
        <p:nvSpPr>
          <p:cNvPr id="3" name="Marcador de contenido 2">
            <a:extLst>
              <a:ext uri="{FF2B5EF4-FFF2-40B4-BE49-F238E27FC236}">
                <a16:creationId xmlns:a16="http://schemas.microsoft.com/office/drawing/2014/main" id="{8EAADDF8-2761-4E13-8524-5351D3CB0411}"/>
              </a:ext>
            </a:extLst>
          </p:cNvPr>
          <p:cNvSpPr>
            <a:spLocks noGrp="1"/>
          </p:cNvSpPr>
          <p:nvPr>
            <p:ph idx="1"/>
          </p:nvPr>
        </p:nvSpPr>
        <p:spPr>
          <a:xfrm>
            <a:off x="1097280" y="1845734"/>
            <a:ext cx="3811604" cy="4023360"/>
          </a:xfrm>
        </p:spPr>
        <p:txBody>
          <a:bodyPr>
            <a:normAutofit lnSpcReduction="10000"/>
          </a:bodyPr>
          <a:lstStyle/>
          <a:p>
            <a:pPr fontAlgn="base">
              <a:lnSpc>
                <a:spcPct val="90000"/>
              </a:lnSpc>
            </a:pPr>
            <a:r>
              <a:rPr lang="es-CL" dirty="0"/>
              <a:t>Taller Literario en línea, dirigido por Albina Sabater </a:t>
            </a:r>
            <a:r>
              <a:rPr lang="es-CL" dirty="0" err="1"/>
              <a:t>Villaba</a:t>
            </a:r>
            <a:r>
              <a:rPr lang="es-CL" dirty="0"/>
              <a:t>, periodista y escritora de larga trayectoria. Ejerció en Revista del Domingo, en Viaje de El Mercurio y en Televisa. En la actualidad dirige la Editorial </a:t>
            </a:r>
            <a:r>
              <a:rPr lang="es-CL" dirty="0" err="1"/>
              <a:t>Airut</a:t>
            </a:r>
            <a:r>
              <a:rPr lang="es-CL" dirty="0"/>
              <a:t>.</a:t>
            </a:r>
          </a:p>
          <a:p>
            <a:pPr fontAlgn="base">
              <a:lnSpc>
                <a:spcPct val="90000"/>
              </a:lnSpc>
            </a:pPr>
            <a:r>
              <a:rPr lang="es-CL" dirty="0"/>
              <a:t>Sus talleres literarios online se caracterizan por la agilidad de las materias y las indicaciones prácticas a futuros escritores y escritoras. El énfasis está puesto en la capacidad de atrapar al lector, entregarle una buena historia, y «amarrar» todo en un final «redondo».</a:t>
            </a:r>
          </a:p>
          <a:p>
            <a:endParaRPr lang="es-CL" dirty="0"/>
          </a:p>
        </p:txBody>
      </p:sp>
      <p:pic>
        <p:nvPicPr>
          <p:cNvPr id="5" name="Picture 2">
            <a:extLst>
              <a:ext uri="{FF2B5EF4-FFF2-40B4-BE49-F238E27FC236}">
                <a16:creationId xmlns:a16="http://schemas.microsoft.com/office/drawing/2014/main" id="{CABEFE51-ECBE-4BB0-A96B-19F0E1D7EB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1631" y="2124967"/>
            <a:ext cx="5714049" cy="3185582"/>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451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EAA6172-3D6E-409D-8AA9-88C7522CF9CF}"/>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sz="3400" kern="1200" spc="-50" baseline="0" dirty="0">
                <a:solidFill>
                  <a:schemeClr val="tx1">
                    <a:lumMod val="75000"/>
                    <a:lumOff val="25000"/>
                  </a:schemeClr>
                </a:solidFill>
                <a:latin typeface="+mj-lt"/>
                <a:ea typeface="+mj-ea"/>
                <a:cs typeface="+mj-cs"/>
              </a:rPr>
              <a:t>III.4 “Mesa redonda virtual sobre Presencia y gravitación de la GENERACIÓN NN´80”</a:t>
            </a:r>
          </a:p>
        </p:txBody>
      </p:sp>
      <p:pic>
        <p:nvPicPr>
          <p:cNvPr id="17410" name="Picture 2" descr="La imagen puede contener: 5 personas, texto que dice &quot;PRESENCIA Y GRAVITACIÓN DE GENERACIÓN NN'80 EN EL MOMENTO ACTUAL DE LA SOCIEDAD CHILENA Un Ajuste de Cuentas (ERCUR' Pedro Pablo GUERRERO Bernardo GONZÁLEZ Luciano OJEDA Omar PÉREZ SANTIAGO Miguel LOYOLA CUARTA SESIÓN: VIERNES 21 DE AGOSTO A LAS 18:00 HORAS Balance de NN'80, ¿una generación bisagra entre literaturas yrepresentaciones? ¿Quedará algo de esta Generación al lector del futuro? PARTICIPAN: PEDRO PABLO GUERRERO, BERNARDO GONZÁLEZ, LUCIANO OJEDA INVITADO ESPECIAL: OMAR PÉREZ SANTIAGO, autor de &quot;Los escritores de la Guerra&quot; MODERA: MIGUEL DE LOYOLA SECH UNIVERSIDAD DE CHILE Vicerrectoriad Extension yComunicaciones BIBLIOTECA NICOMEDES GUZMÁN&quot;">
            <a:extLst>
              <a:ext uri="{FF2B5EF4-FFF2-40B4-BE49-F238E27FC236}">
                <a16:creationId xmlns:a16="http://schemas.microsoft.com/office/drawing/2014/main" id="{6D9ECB59-A52A-420A-91A8-7EF3432226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97" r="5477"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4F38E1C-1D5F-44A9-BB14-6C5B801E37FC}"/>
              </a:ext>
            </a:extLst>
          </p:cNvPr>
          <p:cNvSpPr>
            <a:spLocks noGrp="1"/>
          </p:cNvSpPr>
          <p:nvPr>
            <p:ph sz="half" idx="1"/>
          </p:nvPr>
        </p:nvSpPr>
        <p:spPr>
          <a:xfrm>
            <a:off x="5181601" y="2198914"/>
            <a:ext cx="6368142" cy="3670180"/>
          </a:xfrm>
        </p:spPr>
        <p:txBody>
          <a:bodyPr vert="horz" lIns="0" tIns="45720" rIns="0" bIns="45720" rtlCol="0">
            <a:normAutofit/>
          </a:bodyPr>
          <a:lstStyle/>
          <a:p>
            <a:r>
              <a:rPr lang="en-US" dirty="0"/>
              <a:t>Cuarta sesión, viernes 21 de agosto  las 18 hrs. </a:t>
            </a:r>
          </a:p>
          <a:p>
            <a:r>
              <a:rPr lang="en-US" dirty="0"/>
              <a:t>Temas: Balance de la G NN´80, ¿una generación bisagra entre literaturas y representaciones?</a:t>
            </a:r>
          </a:p>
          <a:p>
            <a:r>
              <a:rPr lang="en-US" dirty="0"/>
              <a:t>¿Quedaría algo de esta Generación al lector del futuro?</a:t>
            </a:r>
          </a:p>
          <a:p>
            <a:r>
              <a:rPr lang="en-US" dirty="0"/>
              <a:t>Participan Pedro Pablo Geurrero, Bernardo González y Luciano Ojeda.</a:t>
            </a:r>
          </a:p>
          <a:p>
            <a:r>
              <a:rPr lang="en-US" dirty="0"/>
              <a:t>Invitados especiales Omar Pérez Santiago, autor de “Los escritores de la Guerra”. Modera Miguel de Loyola”</a:t>
            </a:r>
          </a:p>
        </p:txBody>
      </p:sp>
    </p:spTree>
    <p:extLst>
      <p:ext uri="{BB962C8B-B14F-4D97-AF65-F5344CB8AC3E}">
        <p14:creationId xmlns:p14="http://schemas.microsoft.com/office/powerpoint/2010/main" val="1319128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7CD9A5E-FB59-4D8F-8526-04959DF1F65C}"/>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a:t>Verificación de la actividad 4ª Sesión</a:t>
            </a:r>
          </a:p>
        </p:txBody>
      </p:sp>
      <p:pic>
        <p:nvPicPr>
          <p:cNvPr id="6" name="Marcador de contenido 5" descr="Una foto de un grupo de personas posando para una foto&#10;&#10;Descripción generada automáticamente">
            <a:extLst>
              <a:ext uri="{FF2B5EF4-FFF2-40B4-BE49-F238E27FC236}">
                <a16:creationId xmlns:a16="http://schemas.microsoft.com/office/drawing/2014/main" id="{2264B16D-FEC7-4E8B-9082-0D4DF48D070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3192" y="1531273"/>
            <a:ext cx="5451627" cy="3475412"/>
          </a:xfrm>
          <a:prstGeom prst="rect">
            <a:avLst/>
          </a:prstGeom>
        </p:spPr>
      </p:pic>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contenido 3">
            <a:extLst>
              <a:ext uri="{FF2B5EF4-FFF2-40B4-BE49-F238E27FC236}">
                <a16:creationId xmlns:a16="http://schemas.microsoft.com/office/drawing/2014/main" id="{2FB12C2C-B383-4A6C-9F78-73BED51147DD}"/>
              </a:ext>
            </a:extLst>
          </p:cNvPr>
          <p:cNvSpPr>
            <a:spLocks noGrp="1"/>
          </p:cNvSpPr>
          <p:nvPr>
            <p:ph sz="half" idx="2"/>
          </p:nvPr>
        </p:nvSpPr>
        <p:spPr>
          <a:xfrm>
            <a:off x="6411684" y="2198914"/>
            <a:ext cx="5127172" cy="3670180"/>
          </a:xfrm>
        </p:spPr>
        <p:txBody>
          <a:bodyPr vert="horz" lIns="0" tIns="45720" rIns="0" bIns="45720" rtlCol="0">
            <a:normAutofit/>
          </a:bodyPr>
          <a:lstStyle/>
          <a:p>
            <a:r>
              <a:rPr lang="en-US"/>
              <a:t>Link del envivo en Youtube:</a:t>
            </a:r>
          </a:p>
          <a:p>
            <a:r>
              <a:rPr lang="en-US" b="0" i="0" u="none" strike="noStrike">
                <a:effectLst/>
                <a:hlinkClick r:id="rId3"/>
              </a:rPr>
              <a:t>https://youtu.be/5iVfrAypJ0Q</a:t>
            </a:r>
            <a:endParaRPr lang="en-US"/>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0530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8174736" y="1147445"/>
            <a:ext cx="3377183" cy="2497027"/>
          </a:xfrm>
          <a:noFill/>
        </p:spPr>
        <p:txBody>
          <a:bodyPr vert="horz" lIns="91440" tIns="45720" rIns="91440" bIns="45720" rtlCol="0" anchor="b">
            <a:normAutofit/>
          </a:bodyPr>
          <a:lstStyle/>
          <a:p>
            <a:r>
              <a:rPr lang="en-US" sz="3100" b="1" dirty="0"/>
              <a:t>IV. </a:t>
            </a:r>
            <a:r>
              <a:rPr lang="en-US" sz="3100" b="1" dirty="0" err="1"/>
              <a:t>Gaceta</a:t>
            </a:r>
            <a:r>
              <a:rPr lang="en-US" sz="3100" b="1" dirty="0"/>
              <a:t> </a:t>
            </a:r>
            <a:r>
              <a:rPr lang="en-US" sz="3100" b="1" dirty="0" err="1"/>
              <a:t>Literaria</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771226" y="464224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2823652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texto, periódico&#10;&#10;Descripción generada automáticamente">
            <a:extLst>
              <a:ext uri="{FF2B5EF4-FFF2-40B4-BE49-F238E27FC236}">
                <a16:creationId xmlns:a16="http://schemas.microsoft.com/office/drawing/2014/main" id="{C225FD7F-5A5D-44D9-B0B8-52CF20565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638" y="225630"/>
            <a:ext cx="3943063" cy="6093825"/>
          </a:xfrm>
          <a:prstGeom prst="rect">
            <a:avLst/>
          </a:prstGeom>
        </p:spPr>
      </p:pic>
      <p:pic>
        <p:nvPicPr>
          <p:cNvPr id="9" name="Imagen 8" descr="Imagen que contiene texto, periódico&#10;&#10;Descripción generada automáticamente">
            <a:extLst>
              <a:ext uri="{FF2B5EF4-FFF2-40B4-BE49-F238E27FC236}">
                <a16:creationId xmlns:a16="http://schemas.microsoft.com/office/drawing/2014/main" id="{8E97B85A-3F8E-4167-84B5-42DDDF066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376" y="225631"/>
            <a:ext cx="3943062" cy="6093824"/>
          </a:xfrm>
          <a:prstGeom prst="rect">
            <a:avLst/>
          </a:prstGeom>
        </p:spPr>
      </p:pic>
    </p:spTree>
    <p:extLst>
      <p:ext uri="{BB962C8B-B14F-4D97-AF65-F5344CB8AC3E}">
        <p14:creationId xmlns:p14="http://schemas.microsoft.com/office/powerpoint/2010/main" val="2163804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7631643" y="1080770"/>
            <a:ext cx="4710852" cy="2497027"/>
          </a:xfrm>
          <a:noFill/>
        </p:spPr>
        <p:txBody>
          <a:bodyPr vert="horz" lIns="91440" tIns="45720" rIns="91440" bIns="45720" rtlCol="0" anchor="b">
            <a:normAutofit/>
          </a:bodyPr>
          <a:lstStyle/>
          <a:p>
            <a:r>
              <a:rPr lang="en-US" sz="3100" b="1" dirty="0"/>
              <a:t>V. </a:t>
            </a:r>
            <a:r>
              <a:rPr lang="en-US" sz="3100" b="1" dirty="0" err="1"/>
              <a:t>Concursos</a:t>
            </a:r>
            <a:r>
              <a:rPr lang="en-US" sz="3100" b="1" dirty="0"/>
              <a:t> </a:t>
            </a:r>
            <a:r>
              <a:rPr lang="en-US" sz="3100" b="1" dirty="0" err="1"/>
              <a:t>Literarios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945398" y="464224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777493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876C4-C338-4824-BE14-2E01FAAF1A03}"/>
              </a:ext>
            </a:extLst>
          </p:cNvPr>
          <p:cNvSpPr>
            <a:spLocks noGrp="1"/>
          </p:cNvSpPr>
          <p:nvPr>
            <p:ph type="title"/>
          </p:nvPr>
        </p:nvSpPr>
        <p:spPr>
          <a:xfrm>
            <a:off x="457200" y="167779"/>
            <a:ext cx="3200400" cy="1420675"/>
          </a:xfrm>
        </p:spPr>
        <p:txBody>
          <a:bodyPr>
            <a:normAutofit/>
          </a:bodyPr>
          <a:lstStyle/>
          <a:p>
            <a:r>
              <a:rPr lang="es-CL" sz="2800" dirty="0"/>
              <a:t>V.1 “12° Concurso de cuento: </a:t>
            </a:r>
            <a:r>
              <a:rPr lang="es-CL" sz="2800" dirty="0" err="1"/>
              <a:t>Sechito</a:t>
            </a:r>
            <a:r>
              <a:rPr lang="es-CL" sz="2800" dirty="0"/>
              <a:t> mira por la ventana”</a:t>
            </a:r>
          </a:p>
        </p:txBody>
      </p:sp>
      <p:sp>
        <p:nvSpPr>
          <p:cNvPr id="4" name="Marcador de texto 3">
            <a:extLst>
              <a:ext uri="{FF2B5EF4-FFF2-40B4-BE49-F238E27FC236}">
                <a16:creationId xmlns:a16="http://schemas.microsoft.com/office/drawing/2014/main" id="{B46C8326-2101-4E55-A739-EB8A516A817D}"/>
              </a:ext>
            </a:extLst>
          </p:cNvPr>
          <p:cNvSpPr>
            <a:spLocks noGrp="1"/>
          </p:cNvSpPr>
          <p:nvPr>
            <p:ph type="body" sz="half" idx="2"/>
          </p:nvPr>
        </p:nvSpPr>
        <p:spPr>
          <a:xfrm>
            <a:off x="242596" y="1756233"/>
            <a:ext cx="3548543" cy="5101767"/>
          </a:xfrm>
        </p:spPr>
        <p:txBody>
          <a:bodyPr>
            <a:normAutofit fontScale="62500" lnSpcReduction="20000"/>
          </a:bodyPr>
          <a:lstStyle/>
          <a:p>
            <a:pPr algn="l" fontAlgn="base"/>
            <a:r>
              <a:rPr lang="es-MX" b="1" i="0" dirty="0">
                <a:solidFill>
                  <a:srgbClr val="444444"/>
                </a:solidFill>
                <a:effectLst/>
                <a:latin typeface="inherit"/>
              </a:rPr>
              <a:t>BASES</a:t>
            </a:r>
            <a:endParaRPr lang="es-MX" b="0" i="0" dirty="0">
              <a:solidFill>
                <a:srgbClr val="444444"/>
              </a:solidFill>
              <a:effectLst/>
              <a:latin typeface="Open Sans"/>
            </a:endParaRPr>
          </a:p>
          <a:p>
            <a:pPr algn="l" fontAlgn="base"/>
            <a:r>
              <a:rPr lang="es-MX" b="0" i="0" dirty="0">
                <a:solidFill>
                  <a:srgbClr val="444444"/>
                </a:solidFill>
                <a:effectLst/>
                <a:latin typeface="Open Sans"/>
              </a:rPr>
              <a:t>1.- Tema: Escribir un cuento, donde </a:t>
            </a:r>
            <a:r>
              <a:rPr lang="es-MX" b="0" i="0" dirty="0" err="1">
                <a:solidFill>
                  <a:srgbClr val="444444"/>
                </a:solidFill>
                <a:effectLst/>
                <a:latin typeface="Open Sans"/>
              </a:rPr>
              <a:t>Sechito</a:t>
            </a:r>
            <a:r>
              <a:rPr lang="es-MX" b="0" i="0" dirty="0">
                <a:solidFill>
                  <a:srgbClr val="444444"/>
                </a:solidFill>
                <a:effectLst/>
                <a:latin typeface="Open Sans"/>
              </a:rPr>
              <a:t> es el personaje principal: él “Mira por la ventana” y  cuenta lo que siente y piensa e imagina. No es fácil estar en cuarentena por causa de la pandemia.</a:t>
            </a:r>
          </a:p>
          <a:p>
            <a:pPr algn="l" fontAlgn="base"/>
            <a:r>
              <a:rPr lang="es-MX" b="0" i="0" dirty="0">
                <a:solidFill>
                  <a:srgbClr val="444444"/>
                </a:solidFill>
                <a:effectLst/>
                <a:latin typeface="Open Sans"/>
              </a:rPr>
              <a:t>2.- Participantes: Todos los establecimientos de enseñanza básica del país.</a:t>
            </a:r>
          </a:p>
          <a:p>
            <a:pPr algn="l" fontAlgn="base"/>
            <a:r>
              <a:rPr lang="es-MX" b="0" i="0" dirty="0">
                <a:solidFill>
                  <a:srgbClr val="444444"/>
                </a:solidFill>
                <a:effectLst/>
                <a:latin typeface="Open Sans"/>
              </a:rPr>
              <a:t>3.- Extensión: Máximo 3 páginas tamaño carta.</a:t>
            </a:r>
          </a:p>
          <a:p>
            <a:pPr algn="l" fontAlgn="base"/>
            <a:r>
              <a:rPr lang="es-MX" b="0" i="0" dirty="0">
                <a:solidFill>
                  <a:srgbClr val="444444"/>
                </a:solidFill>
                <a:effectLst/>
                <a:latin typeface="Open Sans"/>
              </a:rPr>
              <a:t>4.- Datos: nombre completo, celular, curso, establecimiento educacional y correo electrónico.</a:t>
            </a:r>
          </a:p>
          <a:p>
            <a:pPr algn="l" fontAlgn="base"/>
            <a:r>
              <a:rPr lang="es-MX" b="0" i="0" dirty="0">
                <a:solidFill>
                  <a:srgbClr val="444444"/>
                </a:solidFill>
                <a:effectLst/>
                <a:latin typeface="Open Sans"/>
              </a:rPr>
              <a:t>5.- Plazo de recepción: </a:t>
            </a:r>
            <a:r>
              <a:rPr lang="es-MX" b="1" i="0" dirty="0">
                <a:solidFill>
                  <a:srgbClr val="444444"/>
                </a:solidFill>
                <a:effectLst/>
                <a:latin typeface="inherit"/>
              </a:rPr>
              <a:t>13 de OCTUBRE de 2020</a:t>
            </a:r>
            <a:endParaRPr lang="es-MX" b="0" i="0" dirty="0">
              <a:solidFill>
                <a:srgbClr val="444444"/>
              </a:solidFill>
              <a:effectLst/>
              <a:latin typeface="Open Sans"/>
            </a:endParaRPr>
          </a:p>
          <a:p>
            <a:pPr algn="l" fontAlgn="base"/>
            <a:r>
              <a:rPr lang="es-MX" b="0" i="0" dirty="0">
                <a:solidFill>
                  <a:srgbClr val="444444"/>
                </a:solidFill>
                <a:effectLst/>
                <a:latin typeface="Open Sans"/>
              </a:rPr>
              <a:t>6.- </a:t>
            </a:r>
            <a:r>
              <a:rPr lang="es-MX" b="1" i="0" dirty="0">
                <a:solidFill>
                  <a:srgbClr val="444444"/>
                </a:solidFill>
                <a:effectLst/>
                <a:latin typeface="inherit"/>
              </a:rPr>
              <a:t>Enviar al correo</a:t>
            </a:r>
            <a:r>
              <a:rPr lang="es-MX" b="0" i="0" dirty="0">
                <a:solidFill>
                  <a:srgbClr val="444444"/>
                </a:solidFill>
                <a:effectLst/>
                <a:latin typeface="Open Sans"/>
              </a:rPr>
              <a:t>:  </a:t>
            </a:r>
            <a:r>
              <a:rPr lang="es-MX" b="1" i="0" dirty="0">
                <a:solidFill>
                  <a:srgbClr val="444444"/>
                </a:solidFill>
                <a:effectLst/>
                <a:latin typeface="inherit"/>
              </a:rPr>
              <a:t>concursosechito@gmail.com</a:t>
            </a:r>
            <a:endParaRPr lang="es-MX" b="0" i="0" dirty="0">
              <a:solidFill>
                <a:srgbClr val="444444"/>
              </a:solidFill>
              <a:effectLst/>
              <a:latin typeface="Open Sans"/>
            </a:endParaRPr>
          </a:p>
          <a:p>
            <a:pPr algn="l" fontAlgn="base"/>
            <a:r>
              <a:rPr lang="es-MX" b="0" i="0" dirty="0">
                <a:solidFill>
                  <a:srgbClr val="444444"/>
                </a:solidFill>
                <a:effectLst/>
                <a:latin typeface="Open Sans"/>
              </a:rPr>
              <a:t>7.- Lugar de premiación: Se comunicará oportunamente.</a:t>
            </a:r>
          </a:p>
          <a:p>
            <a:pPr algn="l" fontAlgn="base"/>
            <a:r>
              <a:rPr lang="es-MX" b="0" i="0" dirty="0">
                <a:solidFill>
                  <a:srgbClr val="444444"/>
                </a:solidFill>
                <a:effectLst/>
                <a:latin typeface="Open Sans"/>
              </a:rPr>
              <a:t>8.- Premios: Diplomas, libros y participación en taller de creación literaria:</a:t>
            </a:r>
          </a:p>
          <a:p>
            <a:pPr algn="l" fontAlgn="base"/>
            <a:r>
              <a:rPr lang="es-MX" b="0" i="0" dirty="0">
                <a:solidFill>
                  <a:srgbClr val="444444"/>
                </a:solidFill>
                <a:effectLst/>
                <a:latin typeface="Open Sans"/>
              </a:rPr>
              <a:t>     “ Los niños y niñas son poetas que se ignoran” (Pablo Neruda)</a:t>
            </a:r>
          </a:p>
          <a:p>
            <a:pPr algn="l" fontAlgn="base"/>
            <a:r>
              <a:rPr lang="es-MX" b="0" i="0" dirty="0">
                <a:solidFill>
                  <a:srgbClr val="444444"/>
                </a:solidFill>
                <a:effectLst/>
                <a:latin typeface="Open Sans"/>
              </a:rPr>
              <a:t>9.- Jurados: Representantes de la Sociedad de Escritores de Chile – (</a:t>
            </a:r>
            <a:r>
              <a:rPr lang="es-MX" b="0" i="0" dirty="0" err="1">
                <a:solidFill>
                  <a:srgbClr val="444444"/>
                </a:solidFill>
                <a:effectLst/>
                <a:latin typeface="Open Sans"/>
              </a:rPr>
              <a:t>Sech</a:t>
            </a:r>
            <a:r>
              <a:rPr lang="es-MX" b="0" i="0" dirty="0">
                <a:solidFill>
                  <a:srgbClr val="444444"/>
                </a:solidFill>
                <a:effectLst/>
                <a:latin typeface="Open Sans"/>
              </a:rPr>
              <a:t>), Taller de Lectura Memoria Viva -SBV (MV) y Academia Chilena de Literatura Infantil – Juvenil – (</a:t>
            </a:r>
            <a:r>
              <a:rPr lang="es-MX" b="0" i="0" dirty="0" err="1">
                <a:solidFill>
                  <a:srgbClr val="444444"/>
                </a:solidFill>
                <a:effectLst/>
                <a:latin typeface="Open Sans"/>
              </a:rPr>
              <a:t>Achli</a:t>
            </a:r>
            <a:r>
              <a:rPr lang="es-MX" b="0" i="0" dirty="0">
                <a:solidFill>
                  <a:srgbClr val="444444"/>
                </a:solidFill>
                <a:effectLst/>
                <a:latin typeface="Open Sans"/>
              </a:rPr>
              <a:t>).</a:t>
            </a:r>
          </a:p>
          <a:p>
            <a:pPr algn="l" fontAlgn="base"/>
            <a:r>
              <a:rPr lang="es-MX" b="1" i="1" dirty="0">
                <a:solidFill>
                  <a:srgbClr val="444444"/>
                </a:solidFill>
                <a:effectLst/>
                <a:latin typeface="inherit"/>
              </a:rPr>
              <a:t>                             SECHITO, UN MUÑECO DE TRAPO CON ALMA DE NIÑO</a:t>
            </a:r>
            <a:endParaRPr lang="es-MX" b="0" i="0" dirty="0">
              <a:solidFill>
                <a:srgbClr val="444444"/>
              </a:solidFill>
              <a:effectLst/>
              <a:latin typeface="Open Sans"/>
            </a:endParaRPr>
          </a:p>
          <a:p>
            <a:pPr algn="l" fontAlgn="base"/>
            <a:r>
              <a:rPr lang="es-MX" b="1" i="1" dirty="0">
                <a:solidFill>
                  <a:srgbClr val="444444"/>
                </a:solidFill>
                <a:effectLst/>
                <a:latin typeface="inherit"/>
              </a:rPr>
              <a:t>                                        </a:t>
            </a:r>
            <a:r>
              <a:rPr lang="es-MX" b="1" i="0" dirty="0">
                <a:solidFill>
                  <a:srgbClr val="444444"/>
                </a:solidFill>
                <a:effectLst/>
                <a:latin typeface="inherit"/>
              </a:rPr>
              <a:t>Consultas:  + 56 9 88819531 / +56 991782268</a:t>
            </a:r>
            <a:endParaRPr lang="es-MX" b="0" i="0" dirty="0">
              <a:solidFill>
                <a:srgbClr val="444444"/>
              </a:solidFill>
              <a:effectLst/>
              <a:latin typeface="Open Sans"/>
            </a:endParaRPr>
          </a:p>
          <a:p>
            <a:pPr algn="l" fontAlgn="base"/>
            <a:r>
              <a:rPr lang="es-MX" b="1" i="0" dirty="0">
                <a:solidFill>
                  <a:srgbClr val="444444"/>
                </a:solidFill>
                <a:effectLst/>
                <a:latin typeface="inherit"/>
              </a:rPr>
              <a:t>      www.sech.cl</a:t>
            </a:r>
            <a:r>
              <a:rPr lang="es-MX" b="1" i="1" dirty="0">
                <a:solidFill>
                  <a:srgbClr val="444444"/>
                </a:solidFill>
                <a:effectLst/>
                <a:latin typeface="inherit"/>
              </a:rPr>
              <a:t>        achlichile.blogspot.com        </a:t>
            </a:r>
          </a:p>
          <a:p>
            <a:pPr algn="l" fontAlgn="base"/>
            <a:r>
              <a:rPr lang="es-MX" b="1" i="1" dirty="0">
                <a:solidFill>
                  <a:schemeClr val="bg1"/>
                </a:solidFill>
                <a:effectLst/>
                <a:latin typeface="inherit"/>
              </a:rPr>
              <a:t>Difundido en página web y redes sociales de la </a:t>
            </a:r>
            <a:r>
              <a:rPr lang="es-MX" b="1" i="1" dirty="0" err="1">
                <a:solidFill>
                  <a:schemeClr val="bg1"/>
                </a:solidFill>
                <a:effectLst/>
                <a:latin typeface="inherit"/>
              </a:rPr>
              <a:t>Sech</a:t>
            </a:r>
            <a:r>
              <a:rPr lang="es-MX" b="1" i="1" dirty="0">
                <a:solidFill>
                  <a:schemeClr val="bg1"/>
                </a:solidFill>
                <a:effectLst/>
                <a:latin typeface="inherit"/>
              </a:rPr>
              <a:t>  </a:t>
            </a:r>
            <a:r>
              <a:rPr lang="es-MX" b="1" i="1" dirty="0">
                <a:solidFill>
                  <a:srgbClr val="444444"/>
                </a:solidFill>
                <a:effectLst/>
                <a:latin typeface="inherit"/>
              </a:rPr>
              <a:t>               </a:t>
            </a:r>
            <a:endParaRPr lang="es-MX" b="0" i="0" dirty="0">
              <a:solidFill>
                <a:srgbClr val="444444"/>
              </a:solidFill>
              <a:effectLst/>
              <a:latin typeface="Open Sans"/>
            </a:endParaRPr>
          </a:p>
          <a:p>
            <a:endParaRPr lang="es-CL" dirty="0"/>
          </a:p>
        </p:txBody>
      </p:sp>
      <p:pic>
        <p:nvPicPr>
          <p:cNvPr id="1026" name="Picture 2">
            <a:extLst>
              <a:ext uri="{FF2B5EF4-FFF2-40B4-BE49-F238E27FC236}">
                <a16:creationId xmlns:a16="http://schemas.microsoft.com/office/drawing/2014/main" id="{A6D3FBF5-DC21-4980-AD01-BA5E16B00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6438" y="422325"/>
            <a:ext cx="4678386" cy="60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193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Marcador de contenido 7">
            <a:extLst>
              <a:ext uri="{FF2B5EF4-FFF2-40B4-BE49-F238E27FC236}">
                <a16:creationId xmlns:a16="http://schemas.microsoft.com/office/drawing/2014/main" id="{17BBAC43-D11B-4885-9066-1F38AEA88A32}"/>
              </a:ext>
            </a:extLst>
          </p:cNvPr>
          <p:cNvPicPr>
            <a:picLocks noGrp="1" noChangeAspect="1"/>
          </p:cNvPicPr>
          <p:nvPr>
            <p:ph sz="half" idx="1"/>
          </p:nvPr>
        </p:nvPicPr>
        <p:blipFill rotWithShape="1">
          <a:blip r:embed="rId2"/>
          <a:srcRect l="6122" r="2100"/>
          <a:stretch/>
        </p:blipFill>
        <p:spPr>
          <a:xfrm>
            <a:off x="20" y="10"/>
            <a:ext cx="4578952" cy="6857990"/>
          </a:xfrm>
          <a:prstGeom prst="rect">
            <a:avLst/>
          </a:prstGeom>
        </p:spPr>
      </p:pic>
      <p:sp>
        <p:nvSpPr>
          <p:cNvPr id="34" name="Rectangle 33">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8BF4DE4E-BF8E-4BA3-A0E9-82FEDDD74F1F}"/>
              </a:ext>
            </a:extLst>
          </p:cNvPr>
          <p:cNvSpPr>
            <a:spLocks noGrp="1"/>
          </p:cNvSpPr>
          <p:nvPr>
            <p:ph type="title"/>
          </p:nvPr>
        </p:nvSpPr>
        <p:spPr>
          <a:xfrm>
            <a:off x="4903581" y="195944"/>
            <a:ext cx="7027817" cy="1666501"/>
          </a:xfrm>
        </p:spPr>
        <p:txBody>
          <a:bodyPr vert="horz" lIns="91440" tIns="45720" rIns="91440" bIns="45720" rtlCol="0" anchor="b">
            <a:normAutofit/>
          </a:bodyPr>
          <a:lstStyle/>
          <a:p>
            <a:r>
              <a:rPr lang="en-US" sz="4000" kern="1200" spc="-50" baseline="0" dirty="0">
                <a:solidFill>
                  <a:srgbClr val="FFFFFF"/>
                </a:solidFill>
                <a:latin typeface="+mj-lt"/>
                <a:ea typeface="+mj-ea"/>
                <a:cs typeface="+mj-cs"/>
              </a:rPr>
              <a:t>V.2 “7mo. </a:t>
            </a:r>
            <a:r>
              <a:rPr lang="en-US" sz="4000" kern="1200" spc="-50" baseline="0" dirty="0" err="1">
                <a:solidFill>
                  <a:srgbClr val="FFFFFF"/>
                </a:solidFill>
                <a:latin typeface="+mj-lt"/>
                <a:ea typeface="+mj-ea"/>
                <a:cs typeface="+mj-cs"/>
              </a:rPr>
              <a:t>Concurso</a:t>
            </a:r>
            <a:r>
              <a:rPr lang="en-US" sz="4000" kern="1200" spc="-50" baseline="0" dirty="0">
                <a:solidFill>
                  <a:srgbClr val="FFFFFF"/>
                </a:solidFill>
                <a:latin typeface="+mj-lt"/>
                <a:ea typeface="+mj-ea"/>
                <a:cs typeface="+mj-cs"/>
              </a:rPr>
              <a:t> </a:t>
            </a:r>
            <a:r>
              <a:rPr lang="en-US" sz="4000" kern="1200" spc="-50" baseline="0" dirty="0" err="1">
                <a:solidFill>
                  <a:srgbClr val="FFFFFF"/>
                </a:solidFill>
                <a:latin typeface="+mj-lt"/>
                <a:ea typeface="+mj-ea"/>
                <a:cs typeface="+mj-cs"/>
              </a:rPr>
              <a:t>Literario</a:t>
            </a:r>
            <a:r>
              <a:rPr lang="en-US" sz="4000" kern="1200" spc="-50" baseline="0" dirty="0">
                <a:solidFill>
                  <a:srgbClr val="FFFFFF"/>
                </a:solidFill>
                <a:latin typeface="+mj-lt"/>
                <a:ea typeface="+mj-ea"/>
                <a:cs typeface="+mj-cs"/>
              </a:rPr>
              <a:t> de </a:t>
            </a:r>
            <a:r>
              <a:rPr lang="en-US" sz="4000" kern="1200" spc="-50" baseline="0" dirty="0" err="1">
                <a:solidFill>
                  <a:srgbClr val="FFFFFF"/>
                </a:solidFill>
                <a:latin typeface="+mj-lt"/>
                <a:ea typeface="+mj-ea"/>
                <a:cs typeface="+mj-cs"/>
              </a:rPr>
              <a:t>Enseñanza</a:t>
            </a:r>
            <a:r>
              <a:rPr lang="en-US" sz="4000" kern="1200" spc="-50" baseline="0" dirty="0">
                <a:solidFill>
                  <a:srgbClr val="FFFFFF"/>
                </a:solidFill>
                <a:latin typeface="+mj-lt"/>
                <a:ea typeface="+mj-ea"/>
                <a:cs typeface="+mj-cs"/>
              </a:rPr>
              <a:t> Media </a:t>
            </a:r>
            <a:r>
              <a:rPr lang="en-US" sz="4000" kern="1200" spc="-50" baseline="0" dirty="0" err="1">
                <a:solidFill>
                  <a:srgbClr val="FFFFFF"/>
                </a:solidFill>
                <a:latin typeface="+mj-lt"/>
                <a:ea typeface="+mj-ea"/>
                <a:cs typeface="+mj-cs"/>
              </a:rPr>
              <a:t>Albatros</a:t>
            </a:r>
            <a:r>
              <a:rPr lang="en-US" sz="4000" kern="1200" spc="-50" baseline="0" dirty="0">
                <a:solidFill>
                  <a:srgbClr val="FFFFFF"/>
                </a:solidFill>
                <a:latin typeface="+mj-lt"/>
                <a:ea typeface="+mj-ea"/>
                <a:cs typeface="+mj-cs"/>
              </a:rPr>
              <a:t> 2020: </a:t>
            </a:r>
            <a:r>
              <a:rPr lang="en-US" sz="4000" kern="1200" spc="-50" baseline="0" dirty="0" err="1">
                <a:solidFill>
                  <a:srgbClr val="FFFFFF"/>
                </a:solidFill>
                <a:latin typeface="+mj-lt"/>
                <a:ea typeface="+mj-ea"/>
                <a:cs typeface="+mj-cs"/>
              </a:rPr>
              <a:t>Ensayo</a:t>
            </a:r>
            <a:r>
              <a:rPr lang="en-US" sz="4000" kern="1200" spc="-50" baseline="0" dirty="0">
                <a:solidFill>
                  <a:srgbClr val="FFFFFF"/>
                </a:solidFill>
                <a:latin typeface="+mj-lt"/>
                <a:ea typeface="+mj-ea"/>
                <a:cs typeface="+mj-cs"/>
              </a:rPr>
              <a:t> con mil palabras”</a:t>
            </a:r>
          </a:p>
        </p:txBody>
      </p:sp>
      <p:sp>
        <p:nvSpPr>
          <p:cNvPr id="36" name="Rectangle 35">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Marcador de texto 3">
            <a:extLst>
              <a:ext uri="{FF2B5EF4-FFF2-40B4-BE49-F238E27FC236}">
                <a16:creationId xmlns:a16="http://schemas.microsoft.com/office/drawing/2014/main" id="{C78378AD-76BB-4766-993C-035DA6146329}"/>
              </a:ext>
            </a:extLst>
          </p:cNvPr>
          <p:cNvSpPr>
            <a:spLocks noGrp="1"/>
          </p:cNvSpPr>
          <p:nvPr>
            <p:ph sz="half" idx="2"/>
          </p:nvPr>
        </p:nvSpPr>
        <p:spPr>
          <a:xfrm>
            <a:off x="4903581" y="1974235"/>
            <a:ext cx="7140374" cy="4799611"/>
          </a:xfrm>
        </p:spPr>
        <p:txBody>
          <a:bodyPr vert="horz" lIns="0" tIns="45720" rIns="0" bIns="45720" rtlCol="0">
            <a:noAutofit/>
          </a:bodyPr>
          <a:lstStyle/>
          <a:p>
            <a:pPr fontAlgn="base">
              <a:spcAft>
                <a:spcPts val="800"/>
              </a:spcAft>
            </a:pPr>
            <a:r>
              <a:rPr lang="en-US" sz="900" b="1" dirty="0" err="1">
                <a:effectLst/>
              </a:rPr>
              <a:t>Convoca</a:t>
            </a:r>
            <a:r>
              <a:rPr lang="en-US" sz="900" b="1" dirty="0">
                <a:effectLst/>
              </a:rPr>
              <a:t>: </a:t>
            </a:r>
            <a:r>
              <a:rPr lang="en-US" sz="900" dirty="0" err="1">
                <a:effectLst/>
              </a:rPr>
              <a:t>Corporación</a:t>
            </a:r>
            <a:r>
              <a:rPr lang="en-US" sz="900" dirty="0">
                <a:effectLst/>
              </a:rPr>
              <a:t> Social y Cultural Justicia y Libertad</a:t>
            </a:r>
            <a:br>
              <a:rPr lang="en-US" sz="900" dirty="0"/>
            </a:br>
            <a:r>
              <a:rPr lang="en-US" sz="900" b="1" dirty="0" err="1">
                <a:effectLst/>
              </a:rPr>
              <a:t>Patrocinan</a:t>
            </a:r>
            <a:r>
              <a:rPr lang="en-US" sz="900" b="1" dirty="0">
                <a:effectLst/>
              </a:rPr>
              <a:t>:</a:t>
            </a:r>
            <a:r>
              <a:rPr lang="en-US" sz="900" dirty="0">
                <a:effectLst/>
              </a:rPr>
              <a:t>  Sociedad de </a:t>
            </a:r>
            <a:r>
              <a:rPr lang="en-US" sz="900" dirty="0" err="1">
                <a:effectLst/>
              </a:rPr>
              <a:t>Escritores</a:t>
            </a:r>
            <a:r>
              <a:rPr lang="en-US" sz="900" dirty="0">
                <a:effectLst/>
              </a:rPr>
              <a:t> de Chile (SECH) – Universidad </a:t>
            </a:r>
            <a:r>
              <a:rPr lang="en-US" sz="900" dirty="0" err="1">
                <a:effectLst/>
              </a:rPr>
              <a:t>Tecnológica</a:t>
            </a:r>
            <a:r>
              <a:rPr lang="en-US" sz="900" dirty="0">
                <a:effectLst/>
              </a:rPr>
              <a:t> </a:t>
            </a:r>
            <a:r>
              <a:rPr lang="en-US" sz="900" dirty="0" err="1">
                <a:effectLst/>
              </a:rPr>
              <a:t>Metropolitana</a:t>
            </a:r>
            <a:r>
              <a:rPr lang="en-US" sz="900" dirty="0">
                <a:effectLst/>
              </a:rPr>
              <a:t> (UTEM)         </a:t>
            </a:r>
            <a:br>
              <a:rPr lang="en-US" sz="900" dirty="0"/>
            </a:br>
            <a:r>
              <a:rPr lang="en-US" sz="900" b="1" dirty="0" err="1">
                <a:effectLst/>
              </a:rPr>
              <a:t>Género</a:t>
            </a:r>
            <a:r>
              <a:rPr lang="en-US" sz="900" b="1" dirty="0">
                <a:effectLst/>
              </a:rPr>
              <a:t>:       “</a:t>
            </a:r>
            <a:r>
              <a:rPr lang="en-US" sz="900" b="1" dirty="0" err="1">
                <a:effectLst/>
              </a:rPr>
              <a:t>Ensayo</a:t>
            </a:r>
            <a:r>
              <a:rPr lang="en-US" sz="900" b="1" dirty="0">
                <a:effectLst/>
              </a:rPr>
              <a:t> con mil palabras”.</a:t>
            </a:r>
            <a:br>
              <a:rPr lang="en-US" sz="900" dirty="0"/>
            </a:br>
            <a:r>
              <a:rPr lang="en-US" sz="900" dirty="0"/>
              <a:t>- </a:t>
            </a:r>
            <a:r>
              <a:rPr lang="en-US" sz="900" b="1" dirty="0" err="1">
                <a:effectLst/>
              </a:rPr>
              <a:t>Tema</a:t>
            </a:r>
            <a:r>
              <a:rPr lang="en-US" sz="900" b="1" dirty="0">
                <a:effectLst/>
              </a:rPr>
              <a:t>:         “Chile 2020”</a:t>
            </a:r>
            <a:br>
              <a:rPr lang="en-US" sz="900" dirty="0"/>
            </a:br>
            <a:r>
              <a:rPr lang="en-US" sz="900" dirty="0"/>
              <a:t>- </a:t>
            </a:r>
            <a:r>
              <a:rPr lang="en-US" sz="900" b="1" dirty="0" err="1">
                <a:effectLst/>
              </a:rPr>
              <a:t>Definición</a:t>
            </a:r>
            <a:r>
              <a:rPr lang="en-US" sz="900" b="1" dirty="0">
                <a:effectLst/>
              </a:rPr>
              <a:t> de </a:t>
            </a:r>
            <a:r>
              <a:rPr lang="en-US" sz="900" b="1" dirty="0" err="1">
                <a:effectLst/>
              </a:rPr>
              <a:t>ensayo</a:t>
            </a:r>
            <a:r>
              <a:rPr lang="en-US" sz="900" b="1" dirty="0">
                <a:effectLst/>
              </a:rPr>
              <a:t> para </a:t>
            </a:r>
            <a:r>
              <a:rPr lang="en-US" sz="900" b="1" dirty="0" err="1">
                <a:effectLst/>
              </a:rPr>
              <a:t>estudiantes</a:t>
            </a:r>
            <a:r>
              <a:rPr lang="en-US" sz="900" b="1" dirty="0">
                <a:effectLst/>
              </a:rPr>
              <a:t>:</a:t>
            </a:r>
            <a:br>
              <a:rPr lang="en-US" sz="900" b="1" dirty="0"/>
            </a:br>
            <a:r>
              <a:rPr lang="en-US" sz="900" dirty="0">
                <a:effectLst/>
              </a:rPr>
              <a:t>El </a:t>
            </a:r>
            <a:r>
              <a:rPr lang="en-US" sz="900" dirty="0" err="1">
                <a:effectLst/>
              </a:rPr>
              <a:t>ensayo</a:t>
            </a:r>
            <a:r>
              <a:rPr lang="en-US" sz="900" dirty="0">
                <a:effectLst/>
              </a:rPr>
              <a:t> es un </a:t>
            </a:r>
            <a:r>
              <a:rPr lang="en-US" sz="900" dirty="0" err="1">
                <a:effectLst/>
              </a:rPr>
              <a:t>texto</a:t>
            </a:r>
            <a:r>
              <a:rPr lang="en-US" sz="900" dirty="0">
                <a:effectLst/>
              </a:rPr>
              <a:t> </a:t>
            </a:r>
            <a:r>
              <a:rPr lang="en-US" sz="900" dirty="0" err="1">
                <a:effectLst/>
              </a:rPr>
              <a:t>literario</a:t>
            </a:r>
            <a:r>
              <a:rPr lang="en-US" sz="900" dirty="0">
                <a:effectLst/>
              </a:rPr>
              <a:t> </a:t>
            </a:r>
            <a:r>
              <a:rPr lang="en-US" sz="900" dirty="0" err="1">
                <a:effectLst/>
              </a:rPr>
              <a:t>en</a:t>
            </a:r>
            <a:r>
              <a:rPr lang="en-US" sz="900" dirty="0">
                <a:effectLst/>
              </a:rPr>
              <a:t> </a:t>
            </a:r>
            <a:r>
              <a:rPr lang="en-US" sz="900" dirty="0" err="1">
                <a:effectLst/>
              </a:rPr>
              <a:t>prosa</a:t>
            </a:r>
            <a:r>
              <a:rPr lang="en-US" sz="900" dirty="0">
                <a:effectLst/>
              </a:rPr>
              <a:t>.</a:t>
            </a:r>
            <a:br>
              <a:rPr lang="en-US" sz="900" dirty="0"/>
            </a:br>
            <a:r>
              <a:rPr lang="en-US" sz="900" dirty="0" err="1">
                <a:effectLst/>
              </a:rPr>
              <a:t>Puede</a:t>
            </a:r>
            <a:r>
              <a:rPr lang="en-US" sz="900" dirty="0">
                <a:effectLst/>
              </a:rPr>
              <a:t> ser </a:t>
            </a:r>
            <a:r>
              <a:rPr lang="en-US" sz="900" dirty="0" err="1">
                <a:effectLst/>
              </a:rPr>
              <a:t>filosófico</a:t>
            </a:r>
            <a:r>
              <a:rPr lang="en-US" sz="900" dirty="0">
                <a:effectLst/>
              </a:rPr>
              <a:t>, </a:t>
            </a:r>
            <a:r>
              <a:rPr lang="en-US" sz="900" dirty="0" err="1">
                <a:effectLst/>
              </a:rPr>
              <a:t>crítico</a:t>
            </a:r>
            <a:r>
              <a:rPr lang="en-US" sz="900" dirty="0">
                <a:effectLst/>
              </a:rPr>
              <a:t>, </a:t>
            </a:r>
            <a:r>
              <a:rPr lang="en-US" sz="900" dirty="0" err="1">
                <a:effectLst/>
              </a:rPr>
              <a:t>reflexivo</a:t>
            </a:r>
            <a:r>
              <a:rPr lang="en-US" sz="900" dirty="0">
                <a:effectLst/>
              </a:rPr>
              <a:t>.</a:t>
            </a:r>
            <a:br>
              <a:rPr lang="en-US" sz="900" dirty="0"/>
            </a:br>
            <a:r>
              <a:rPr lang="en-US" sz="900" dirty="0" err="1">
                <a:effectLst/>
              </a:rPr>
              <a:t>Utiliza</a:t>
            </a:r>
            <a:r>
              <a:rPr lang="en-US" sz="900" dirty="0">
                <a:effectLst/>
              </a:rPr>
              <a:t> una forma de </a:t>
            </a:r>
            <a:r>
              <a:rPr lang="en-US" sz="900" dirty="0" err="1">
                <a:effectLst/>
              </a:rPr>
              <a:t>escritura</a:t>
            </a:r>
            <a:r>
              <a:rPr lang="en-US" sz="900" dirty="0">
                <a:effectLst/>
              </a:rPr>
              <a:t> libre y </a:t>
            </a:r>
            <a:r>
              <a:rPr lang="en-US" sz="900" dirty="0" err="1">
                <a:effectLst/>
              </a:rPr>
              <a:t>entendible</a:t>
            </a:r>
            <a:r>
              <a:rPr lang="en-US" sz="900" dirty="0">
                <a:effectLst/>
              </a:rPr>
              <a:t>.</a:t>
            </a:r>
            <a:br>
              <a:rPr lang="en-US" sz="900" dirty="0"/>
            </a:br>
            <a:r>
              <a:rPr lang="en-US" sz="900" dirty="0" err="1">
                <a:effectLst/>
              </a:rPr>
              <a:t>Puede</a:t>
            </a:r>
            <a:r>
              <a:rPr lang="en-US" sz="900" dirty="0">
                <a:effectLst/>
              </a:rPr>
              <a:t> </a:t>
            </a:r>
            <a:r>
              <a:rPr lang="en-US" sz="900" dirty="0" err="1">
                <a:effectLst/>
              </a:rPr>
              <a:t>utilizar</a:t>
            </a:r>
            <a:r>
              <a:rPr lang="en-US" sz="900" dirty="0">
                <a:effectLst/>
              </a:rPr>
              <a:t> </a:t>
            </a:r>
            <a:r>
              <a:rPr lang="en-US" sz="900" dirty="0" err="1">
                <a:effectLst/>
              </a:rPr>
              <a:t>diversos</a:t>
            </a:r>
            <a:r>
              <a:rPr lang="en-US" sz="900" dirty="0">
                <a:effectLst/>
              </a:rPr>
              <a:t> </a:t>
            </a:r>
            <a:r>
              <a:rPr lang="en-US" sz="900" dirty="0" err="1">
                <a:effectLst/>
              </a:rPr>
              <a:t>temas</a:t>
            </a:r>
            <a:r>
              <a:rPr lang="en-US" sz="900" dirty="0">
                <a:effectLst/>
              </a:rPr>
              <a:t>: </a:t>
            </a:r>
            <a:r>
              <a:rPr lang="en-US" sz="900" dirty="0" err="1">
                <a:effectLst/>
              </a:rPr>
              <a:t>políticos</a:t>
            </a:r>
            <a:r>
              <a:rPr lang="en-US" sz="900" dirty="0">
                <a:effectLst/>
              </a:rPr>
              <a:t>, </a:t>
            </a:r>
            <a:r>
              <a:rPr lang="en-US" sz="900" dirty="0" err="1">
                <a:effectLst/>
              </a:rPr>
              <a:t>históricos</a:t>
            </a:r>
            <a:r>
              <a:rPr lang="en-US" sz="900" dirty="0">
                <a:effectLst/>
              </a:rPr>
              <a:t>, </a:t>
            </a:r>
            <a:r>
              <a:rPr lang="en-US" sz="900" dirty="0" err="1">
                <a:effectLst/>
              </a:rPr>
              <a:t>contingentes</a:t>
            </a:r>
            <a:r>
              <a:rPr lang="en-US" sz="900" dirty="0">
                <a:effectLst/>
              </a:rPr>
              <a:t>, </a:t>
            </a:r>
            <a:r>
              <a:rPr lang="en-US" sz="900" dirty="0" err="1">
                <a:effectLst/>
              </a:rPr>
              <a:t>biográficos</a:t>
            </a:r>
            <a:r>
              <a:rPr lang="en-US" sz="900" dirty="0">
                <a:effectLst/>
              </a:rPr>
              <a:t> y </a:t>
            </a:r>
            <a:r>
              <a:rPr lang="en-US" sz="900" dirty="0" err="1">
                <a:effectLst/>
              </a:rPr>
              <a:t>otros</a:t>
            </a:r>
            <a:r>
              <a:rPr lang="en-US" sz="900" dirty="0">
                <a:effectLst/>
              </a:rPr>
              <a:t>.</a:t>
            </a:r>
            <a:br>
              <a:rPr lang="en-US" sz="900" dirty="0"/>
            </a:br>
            <a:r>
              <a:rPr lang="en-US" sz="900" dirty="0">
                <a:effectLst/>
              </a:rPr>
              <a:t>Debe </a:t>
            </a:r>
            <a:r>
              <a:rPr lang="en-US" sz="900" dirty="0" err="1">
                <a:effectLst/>
              </a:rPr>
              <a:t>dar</a:t>
            </a:r>
            <a:r>
              <a:rPr lang="en-US" sz="900" dirty="0">
                <a:effectLst/>
              </a:rPr>
              <a:t> </a:t>
            </a:r>
            <a:r>
              <a:rPr lang="en-US" sz="900" dirty="0" err="1">
                <a:effectLst/>
              </a:rPr>
              <a:t>cuenta</a:t>
            </a:r>
            <a:r>
              <a:rPr lang="en-US" sz="900" dirty="0">
                <a:effectLst/>
              </a:rPr>
              <a:t>, un </a:t>
            </a:r>
            <a:r>
              <a:rPr lang="en-US" sz="900" dirty="0" err="1">
                <a:effectLst/>
              </a:rPr>
              <a:t>pensar</a:t>
            </a:r>
            <a:r>
              <a:rPr lang="en-US" sz="900" dirty="0">
                <a:effectLst/>
              </a:rPr>
              <a:t> de la </a:t>
            </a:r>
            <a:r>
              <a:rPr lang="en-US" sz="900" dirty="0" err="1">
                <a:effectLst/>
              </a:rPr>
              <a:t>realidad</a:t>
            </a:r>
            <a:r>
              <a:rPr lang="en-US" sz="900" dirty="0">
                <a:effectLst/>
              </a:rPr>
              <a:t> </a:t>
            </a:r>
            <a:r>
              <a:rPr lang="en-US" sz="900" dirty="0" err="1">
                <a:effectLst/>
              </a:rPr>
              <a:t>año</a:t>
            </a:r>
            <a:r>
              <a:rPr lang="en-US" sz="900" dirty="0">
                <a:effectLst/>
              </a:rPr>
              <a:t> 2020: </a:t>
            </a:r>
            <a:r>
              <a:rPr lang="en-US" sz="900" dirty="0" err="1">
                <a:effectLst/>
              </a:rPr>
              <a:t>como</a:t>
            </a:r>
            <a:r>
              <a:rPr lang="en-US" sz="900" dirty="0">
                <a:effectLst/>
              </a:rPr>
              <a:t> </a:t>
            </a:r>
            <a:r>
              <a:rPr lang="en-US" sz="900" dirty="0" err="1">
                <a:effectLst/>
              </a:rPr>
              <a:t>sociedad</a:t>
            </a:r>
            <a:r>
              <a:rPr lang="en-US" sz="900" dirty="0">
                <a:effectLst/>
              </a:rPr>
              <a:t>, </a:t>
            </a:r>
            <a:r>
              <a:rPr lang="en-US" sz="900" dirty="0" err="1">
                <a:effectLst/>
              </a:rPr>
              <a:t>país</a:t>
            </a:r>
            <a:r>
              <a:rPr lang="en-US" sz="900" dirty="0">
                <a:effectLst/>
              </a:rPr>
              <a:t>, </a:t>
            </a:r>
            <a:r>
              <a:rPr lang="en-US" sz="900" dirty="0" err="1">
                <a:effectLst/>
              </a:rPr>
              <a:t>estado</a:t>
            </a:r>
            <a:r>
              <a:rPr lang="en-US" sz="900" dirty="0">
                <a:effectLst/>
              </a:rPr>
              <a:t> y de las personas que lo </a:t>
            </a:r>
            <a:r>
              <a:rPr lang="en-US" sz="900" dirty="0" err="1">
                <a:effectLst/>
              </a:rPr>
              <a:t>conforman</a:t>
            </a:r>
            <a:r>
              <a:rPr lang="en-US" sz="900" dirty="0">
                <a:effectLst/>
              </a:rPr>
              <a:t>.</a:t>
            </a:r>
            <a:br>
              <a:rPr lang="en-US" sz="900" dirty="0"/>
            </a:br>
            <a:r>
              <a:rPr lang="en-US" sz="900" dirty="0"/>
              <a:t>- </a:t>
            </a:r>
            <a:r>
              <a:rPr lang="en-US" sz="900" dirty="0" err="1">
                <a:effectLst/>
              </a:rPr>
              <a:t>Cada</a:t>
            </a:r>
            <a:r>
              <a:rPr lang="en-US" sz="900" dirty="0">
                <a:effectLst/>
              </a:rPr>
              <a:t> </a:t>
            </a:r>
            <a:r>
              <a:rPr lang="en-US" sz="900" dirty="0" err="1">
                <a:effectLst/>
              </a:rPr>
              <a:t>autor</a:t>
            </a:r>
            <a:r>
              <a:rPr lang="en-US" sz="900" dirty="0">
                <a:effectLst/>
              </a:rPr>
              <a:t>/a </a:t>
            </a:r>
            <a:r>
              <a:rPr lang="en-US" sz="900" dirty="0" err="1">
                <a:effectLst/>
              </a:rPr>
              <a:t>podrá</a:t>
            </a:r>
            <a:r>
              <a:rPr lang="en-US" sz="900" dirty="0">
                <a:effectLst/>
              </a:rPr>
              <a:t> </a:t>
            </a:r>
            <a:r>
              <a:rPr lang="en-US" sz="900" dirty="0" err="1">
                <a:effectLst/>
              </a:rPr>
              <a:t>participar</a:t>
            </a:r>
            <a:r>
              <a:rPr lang="en-US" sz="900" dirty="0">
                <a:effectLst/>
              </a:rPr>
              <a:t> con una sola </a:t>
            </a:r>
            <a:r>
              <a:rPr lang="en-US" sz="900" dirty="0" err="1">
                <a:effectLst/>
              </a:rPr>
              <a:t>obra</a:t>
            </a:r>
            <a:r>
              <a:rPr lang="en-US" sz="900" dirty="0">
                <a:effectLst/>
              </a:rPr>
              <a:t>, de una </a:t>
            </a:r>
            <a:r>
              <a:rPr lang="en-US" sz="900" dirty="0" err="1">
                <a:effectLst/>
              </a:rPr>
              <a:t>extensión</a:t>
            </a:r>
            <a:r>
              <a:rPr lang="en-US" sz="900" dirty="0">
                <a:effectLst/>
              </a:rPr>
              <a:t> de</a:t>
            </a:r>
            <a:r>
              <a:rPr lang="en-US" sz="900" b="1" dirty="0">
                <a:effectLst/>
              </a:rPr>
              <a:t> MIL PALABRAS</a:t>
            </a:r>
            <a:r>
              <a:rPr lang="en-US" sz="900" dirty="0">
                <a:effectLst/>
              </a:rPr>
              <a:t>. Los </a:t>
            </a:r>
            <a:r>
              <a:rPr lang="en-US" sz="900" dirty="0" err="1">
                <a:effectLst/>
              </a:rPr>
              <a:t>trabajos</a:t>
            </a:r>
            <a:r>
              <a:rPr lang="en-US" sz="900" dirty="0">
                <a:effectLst/>
              </a:rPr>
              <a:t> </a:t>
            </a:r>
            <a:r>
              <a:rPr lang="en-US" sz="900" dirty="0" err="1">
                <a:effectLst/>
              </a:rPr>
              <a:t>deben</a:t>
            </a:r>
            <a:r>
              <a:rPr lang="en-US" sz="900" dirty="0">
                <a:effectLst/>
              </a:rPr>
              <a:t> ser </a:t>
            </a:r>
            <a:r>
              <a:rPr lang="en-US" sz="900" dirty="0" err="1">
                <a:effectLst/>
              </a:rPr>
              <a:t>digitados</a:t>
            </a:r>
            <a:r>
              <a:rPr lang="en-US" sz="900" dirty="0">
                <a:effectLst/>
              </a:rPr>
              <a:t> </a:t>
            </a:r>
            <a:r>
              <a:rPr lang="en-US" sz="900" dirty="0" err="1">
                <a:effectLst/>
              </a:rPr>
              <a:t>en</a:t>
            </a:r>
            <a:r>
              <a:rPr lang="en-US" sz="900" dirty="0">
                <a:effectLst/>
              </a:rPr>
              <a:t> WORD, </a:t>
            </a:r>
            <a:r>
              <a:rPr lang="en-US" sz="900" dirty="0" err="1">
                <a:effectLst/>
              </a:rPr>
              <a:t>ya</a:t>
            </a:r>
            <a:r>
              <a:rPr lang="en-US" sz="900" dirty="0">
                <a:effectLst/>
              </a:rPr>
              <a:t> que </a:t>
            </a:r>
            <a:r>
              <a:rPr lang="en-US" sz="900" dirty="0" err="1">
                <a:effectLst/>
              </a:rPr>
              <a:t>cuenta</a:t>
            </a:r>
            <a:r>
              <a:rPr lang="en-US" sz="900" dirty="0">
                <a:effectLst/>
              </a:rPr>
              <a:t> el </a:t>
            </a:r>
            <a:r>
              <a:rPr lang="en-US" sz="900" dirty="0" err="1">
                <a:effectLst/>
              </a:rPr>
              <a:t>programa</a:t>
            </a:r>
            <a:r>
              <a:rPr lang="en-US" sz="900" dirty="0">
                <a:effectLst/>
              </a:rPr>
              <a:t>, con un </a:t>
            </a:r>
            <a:r>
              <a:rPr lang="en-US" sz="900" dirty="0" err="1">
                <a:effectLst/>
              </a:rPr>
              <a:t>marcador</a:t>
            </a:r>
            <a:r>
              <a:rPr lang="en-US" sz="900" dirty="0">
                <a:effectLst/>
              </a:rPr>
              <a:t> de </a:t>
            </a:r>
            <a:r>
              <a:rPr lang="en-US" sz="900" dirty="0" err="1">
                <a:effectLst/>
              </a:rPr>
              <a:t>número</a:t>
            </a:r>
            <a:r>
              <a:rPr lang="en-US" sz="900" dirty="0">
                <a:effectLst/>
              </a:rPr>
              <a:t> de palabras. La </a:t>
            </a:r>
            <a:r>
              <a:rPr lang="en-US" sz="900" dirty="0" err="1">
                <a:effectLst/>
              </a:rPr>
              <a:t>tipografía</a:t>
            </a:r>
            <a:r>
              <a:rPr lang="en-US" sz="900" dirty="0">
                <a:effectLst/>
              </a:rPr>
              <a:t> e </a:t>
            </a:r>
            <a:r>
              <a:rPr lang="en-US" sz="900" dirty="0" err="1">
                <a:effectLst/>
              </a:rPr>
              <a:t>interlineado</a:t>
            </a:r>
            <a:r>
              <a:rPr lang="en-US" sz="900" dirty="0">
                <a:effectLst/>
              </a:rPr>
              <a:t> </a:t>
            </a:r>
            <a:r>
              <a:rPr lang="en-US" sz="900" dirty="0" err="1">
                <a:effectLst/>
              </a:rPr>
              <a:t>quedan</a:t>
            </a:r>
            <a:r>
              <a:rPr lang="en-US" sz="900" dirty="0">
                <a:effectLst/>
              </a:rPr>
              <a:t> a </a:t>
            </a:r>
            <a:r>
              <a:rPr lang="en-US" sz="900" dirty="0" err="1">
                <a:effectLst/>
              </a:rPr>
              <a:t>elección</a:t>
            </a:r>
            <a:r>
              <a:rPr lang="en-US" sz="900" dirty="0">
                <a:effectLst/>
              </a:rPr>
              <a:t> del </a:t>
            </a:r>
            <a:r>
              <a:rPr lang="en-US" sz="900" dirty="0" err="1">
                <a:effectLst/>
              </a:rPr>
              <a:t>autor</a:t>
            </a:r>
            <a:r>
              <a:rPr lang="en-US" sz="900" dirty="0">
                <a:effectLst/>
              </a:rPr>
              <a:t>.</a:t>
            </a:r>
            <a:br>
              <a:rPr lang="en-US" sz="900" dirty="0"/>
            </a:br>
            <a:r>
              <a:rPr lang="en-US" sz="900" dirty="0"/>
              <a:t>- </a:t>
            </a:r>
            <a:r>
              <a:rPr lang="en-US" sz="900" dirty="0">
                <a:effectLst/>
              </a:rPr>
              <a:t>Las </a:t>
            </a:r>
            <a:r>
              <a:rPr lang="en-US" sz="900" dirty="0" err="1">
                <a:effectLst/>
              </a:rPr>
              <a:t>obras</a:t>
            </a:r>
            <a:r>
              <a:rPr lang="en-US" sz="900" dirty="0">
                <a:effectLst/>
              </a:rPr>
              <a:t> </a:t>
            </a:r>
            <a:r>
              <a:rPr lang="en-US" sz="900" dirty="0" err="1">
                <a:effectLst/>
              </a:rPr>
              <a:t>deben</a:t>
            </a:r>
            <a:r>
              <a:rPr lang="en-US" sz="900" dirty="0">
                <a:effectLst/>
              </a:rPr>
              <a:t> ser </a:t>
            </a:r>
            <a:r>
              <a:rPr lang="en-US" sz="900" dirty="0" err="1">
                <a:effectLst/>
              </a:rPr>
              <a:t>inéditas</a:t>
            </a:r>
            <a:r>
              <a:rPr lang="en-US" sz="900" dirty="0">
                <a:effectLst/>
              </a:rPr>
              <a:t>, es </a:t>
            </a:r>
            <a:r>
              <a:rPr lang="en-US" sz="900" dirty="0" err="1">
                <a:effectLst/>
              </a:rPr>
              <a:t>decir</a:t>
            </a:r>
            <a:r>
              <a:rPr lang="en-US" sz="900" dirty="0">
                <a:effectLst/>
              </a:rPr>
              <a:t>, que no </a:t>
            </a:r>
            <a:r>
              <a:rPr lang="en-US" sz="900" dirty="0" err="1">
                <a:effectLst/>
              </a:rPr>
              <a:t>hayan</a:t>
            </a:r>
            <a:r>
              <a:rPr lang="en-US" sz="900" dirty="0">
                <a:effectLst/>
              </a:rPr>
              <a:t> </a:t>
            </a:r>
            <a:r>
              <a:rPr lang="en-US" sz="900" dirty="0" err="1">
                <a:effectLst/>
              </a:rPr>
              <a:t>sido</a:t>
            </a:r>
            <a:r>
              <a:rPr lang="en-US" sz="900" dirty="0">
                <a:effectLst/>
              </a:rPr>
              <a:t> </a:t>
            </a:r>
            <a:r>
              <a:rPr lang="en-US" sz="900" dirty="0" err="1">
                <a:effectLst/>
              </a:rPr>
              <a:t>publicadas</a:t>
            </a:r>
            <a:r>
              <a:rPr lang="en-US" sz="900" dirty="0">
                <a:effectLst/>
              </a:rPr>
              <a:t> </a:t>
            </a:r>
            <a:r>
              <a:rPr lang="en-US" sz="900" dirty="0" err="1">
                <a:effectLst/>
              </a:rPr>
              <a:t>ni</a:t>
            </a:r>
            <a:r>
              <a:rPr lang="en-US" sz="900" dirty="0">
                <a:effectLst/>
              </a:rPr>
              <a:t> </a:t>
            </a:r>
            <a:r>
              <a:rPr lang="en-US" sz="900" dirty="0" err="1">
                <a:effectLst/>
              </a:rPr>
              <a:t>sean</a:t>
            </a:r>
            <a:r>
              <a:rPr lang="en-US" sz="900" dirty="0">
                <a:effectLst/>
              </a:rPr>
              <a:t> </a:t>
            </a:r>
            <a:r>
              <a:rPr lang="en-US" sz="900" dirty="0" err="1">
                <a:effectLst/>
              </a:rPr>
              <a:t>publicadas</a:t>
            </a:r>
            <a:r>
              <a:rPr lang="en-US" sz="900" dirty="0">
                <a:effectLst/>
              </a:rPr>
              <a:t> </a:t>
            </a:r>
            <a:r>
              <a:rPr lang="en-US" sz="900" dirty="0" err="1">
                <a:effectLst/>
              </a:rPr>
              <a:t>durante</a:t>
            </a:r>
            <a:r>
              <a:rPr lang="en-US" sz="900" dirty="0">
                <a:effectLst/>
              </a:rPr>
              <a:t> el </a:t>
            </a:r>
            <a:r>
              <a:rPr lang="en-US" sz="900" dirty="0" err="1">
                <a:effectLst/>
              </a:rPr>
              <a:t>desarrollo</a:t>
            </a:r>
            <a:r>
              <a:rPr lang="en-US" sz="900" dirty="0">
                <a:effectLst/>
              </a:rPr>
              <a:t> del </a:t>
            </a:r>
            <a:r>
              <a:rPr lang="en-US" sz="900" dirty="0" err="1">
                <a:effectLst/>
              </a:rPr>
              <a:t>concurso</a:t>
            </a:r>
            <a:r>
              <a:rPr lang="en-US" sz="900" dirty="0">
                <a:effectLst/>
              </a:rPr>
              <a:t> </a:t>
            </a:r>
            <a:r>
              <a:rPr lang="en-US" sz="900" dirty="0" err="1">
                <a:effectLst/>
              </a:rPr>
              <a:t>ya</a:t>
            </a:r>
            <a:r>
              <a:rPr lang="en-US" sz="900" dirty="0">
                <a:effectLst/>
              </a:rPr>
              <a:t> sea </a:t>
            </a:r>
            <a:r>
              <a:rPr lang="en-US" sz="900" dirty="0" err="1">
                <a:effectLst/>
              </a:rPr>
              <a:t>en</a:t>
            </a:r>
            <a:r>
              <a:rPr lang="en-US" sz="900" dirty="0">
                <a:effectLst/>
              </a:rPr>
              <a:t> </a:t>
            </a:r>
            <a:r>
              <a:rPr lang="en-US" sz="900" dirty="0" err="1">
                <a:effectLst/>
              </a:rPr>
              <a:t>páginas</a:t>
            </a:r>
            <a:r>
              <a:rPr lang="en-US" sz="900" dirty="0">
                <a:effectLst/>
              </a:rPr>
              <a:t> </a:t>
            </a:r>
            <a:r>
              <a:rPr lang="en-US" sz="900" dirty="0" err="1">
                <a:effectLst/>
              </a:rPr>
              <a:t>en</a:t>
            </a:r>
            <a:r>
              <a:rPr lang="en-US" sz="900" dirty="0">
                <a:effectLst/>
              </a:rPr>
              <a:t> WEB, Internet </a:t>
            </a:r>
            <a:r>
              <a:rPr lang="en-US" sz="900" dirty="0" err="1">
                <a:effectLst/>
              </a:rPr>
              <a:t>en</a:t>
            </a:r>
            <a:r>
              <a:rPr lang="en-US" sz="900" dirty="0">
                <a:effectLst/>
              </a:rPr>
              <a:t> general, </a:t>
            </a:r>
            <a:r>
              <a:rPr lang="en-US" sz="900" dirty="0" err="1">
                <a:effectLst/>
              </a:rPr>
              <a:t>revistas</a:t>
            </a:r>
            <a:r>
              <a:rPr lang="en-US" sz="900" dirty="0">
                <a:effectLst/>
              </a:rPr>
              <a:t> o </a:t>
            </a:r>
            <a:r>
              <a:rPr lang="en-US" sz="900" dirty="0" err="1">
                <a:effectLst/>
              </a:rPr>
              <a:t>libros</a:t>
            </a:r>
            <a:r>
              <a:rPr lang="en-US" sz="900" dirty="0">
                <a:effectLst/>
              </a:rPr>
              <a:t>; que no </a:t>
            </a:r>
            <a:r>
              <a:rPr lang="en-US" sz="900" dirty="0" err="1">
                <a:effectLst/>
              </a:rPr>
              <a:t>estén</a:t>
            </a:r>
            <a:r>
              <a:rPr lang="en-US" sz="900" dirty="0">
                <a:effectLst/>
              </a:rPr>
              <a:t> </a:t>
            </a:r>
            <a:r>
              <a:rPr lang="en-US" sz="900" dirty="0" err="1">
                <a:effectLst/>
              </a:rPr>
              <a:t>participando</a:t>
            </a:r>
            <a:r>
              <a:rPr lang="en-US" sz="900" dirty="0">
                <a:effectLst/>
              </a:rPr>
              <a:t> </a:t>
            </a:r>
            <a:r>
              <a:rPr lang="en-US" sz="900" dirty="0" err="1">
                <a:effectLst/>
              </a:rPr>
              <a:t>en</a:t>
            </a:r>
            <a:r>
              <a:rPr lang="en-US" sz="900" dirty="0">
                <a:effectLst/>
              </a:rPr>
              <a:t> </a:t>
            </a:r>
            <a:r>
              <a:rPr lang="en-US" sz="900" dirty="0" err="1">
                <a:effectLst/>
              </a:rPr>
              <a:t>otro</a:t>
            </a:r>
            <a:r>
              <a:rPr lang="en-US" sz="900" dirty="0">
                <a:effectLst/>
              </a:rPr>
              <a:t> </a:t>
            </a:r>
            <a:r>
              <a:rPr lang="en-US" sz="900" dirty="0" err="1">
                <a:effectLst/>
              </a:rPr>
              <a:t>concurso</a:t>
            </a:r>
            <a:r>
              <a:rPr lang="en-US" sz="900" dirty="0">
                <a:effectLst/>
              </a:rPr>
              <a:t>, y que no </a:t>
            </a:r>
            <a:r>
              <a:rPr lang="en-US" sz="900" dirty="0" err="1">
                <a:effectLst/>
              </a:rPr>
              <a:t>tengan</a:t>
            </a:r>
            <a:r>
              <a:rPr lang="en-US" sz="900" dirty="0">
                <a:effectLst/>
              </a:rPr>
              <a:t> </a:t>
            </a:r>
            <a:r>
              <a:rPr lang="en-US" sz="900" dirty="0" err="1">
                <a:effectLst/>
              </a:rPr>
              <a:t>compromiso</a:t>
            </a:r>
            <a:r>
              <a:rPr lang="en-US" sz="900" dirty="0">
                <a:effectLst/>
              </a:rPr>
              <a:t> editorial con </a:t>
            </a:r>
            <a:r>
              <a:rPr lang="en-US" sz="900" dirty="0" err="1">
                <a:effectLst/>
              </a:rPr>
              <a:t>alguna</a:t>
            </a:r>
            <a:r>
              <a:rPr lang="en-US" sz="900" dirty="0">
                <a:effectLst/>
              </a:rPr>
              <a:t> </a:t>
            </a:r>
            <a:r>
              <a:rPr lang="en-US" sz="900" dirty="0" err="1">
                <a:effectLst/>
              </a:rPr>
              <a:t>institución</a:t>
            </a:r>
            <a:r>
              <a:rPr lang="en-US" sz="900" dirty="0">
                <a:effectLst/>
              </a:rPr>
              <a:t> o </a:t>
            </a:r>
            <a:r>
              <a:rPr lang="en-US" sz="900" dirty="0" err="1">
                <a:effectLst/>
              </a:rPr>
              <a:t>empresa</a:t>
            </a:r>
            <a:r>
              <a:rPr lang="en-US" sz="900" dirty="0">
                <a:effectLst/>
              </a:rPr>
              <a:t>.</a:t>
            </a:r>
            <a:br>
              <a:rPr lang="en-US" sz="900" dirty="0"/>
            </a:br>
            <a:r>
              <a:rPr lang="en-US" sz="900" dirty="0"/>
              <a:t>- </a:t>
            </a:r>
            <a:r>
              <a:rPr lang="en-US" sz="900" dirty="0">
                <a:effectLst/>
              </a:rPr>
              <a:t>Los </a:t>
            </a:r>
            <a:r>
              <a:rPr lang="en-US" sz="900" dirty="0" err="1">
                <a:effectLst/>
              </a:rPr>
              <a:t>ensayos</a:t>
            </a:r>
            <a:r>
              <a:rPr lang="en-US" sz="900" dirty="0">
                <a:effectLst/>
              </a:rPr>
              <a:t> </a:t>
            </a:r>
            <a:r>
              <a:rPr lang="en-US" sz="900" dirty="0" err="1">
                <a:effectLst/>
              </a:rPr>
              <a:t>serán</a:t>
            </a:r>
            <a:r>
              <a:rPr lang="en-US" sz="900" dirty="0">
                <a:effectLst/>
              </a:rPr>
              <a:t> </a:t>
            </a:r>
            <a:r>
              <a:rPr lang="en-US" sz="900" dirty="0" err="1">
                <a:effectLst/>
              </a:rPr>
              <a:t>enviados</a:t>
            </a:r>
            <a:r>
              <a:rPr lang="en-US" sz="900" dirty="0">
                <a:effectLst/>
              </a:rPr>
              <a:t> </a:t>
            </a:r>
            <a:r>
              <a:rPr lang="en-US" sz="900" dirty="0" err="1">
                <a:effectLst/>
              </a:rPr>
              <a:t>en</a:t>
            </a:r>
            <a:r>
              <a:rPr lang="en-US" sz="900" dirty="0">
                <a:effectLst/>
              </a:rPr>
              <a:t> </a:t>
            </a:r>
            <a:r>
              <a:rPr lang="en-US" sz="900" dirty="0" err="1">
                <a:effectLst/>
              </a:rPr>
              <a:t>modalidad</a:t>
            </a:r>
            <a:r>
              <a:rPr lang="en-US" sz="900" dirty="0">
                <a:effectLst/>
              </a:rPr>
              <a:t> </a:t>
            </a:r>
            <a:r>
              <a:rPr lang="en-US" sz="900" b="1" dirty="0">
                <a:effectLst/>
              </a:rPr>
              <a:t>Digital</a:t>
            </a:r>
            <a:r>
              <a:rPr lang="en-US" sz="900" dirty="0">
                <a:effectLst/>
              </a:rPr>
              <a:t>:</a:t>
            </a:r>
            <a:br>
              <a:rPr lang="en-US" sz="900" dirty="0"/>
            </a:br>
            <a:r>
              <a:rPr lang="en-US" sz="900" dirty="0" err="1">
                <a:effectLst/>
              </a:rPr>
              <a:t>Vía</a:t>
            </a:r>
            <a:r>
              <a:rPr lang="en-US" sz="900" dirty="0">
                <a:effectLst/>
              </a:rPr>
              <a:t> </a:t>
            </a:r>
            <a:r>
              <a:rPr lang="en-US" sz="900" dirty="0" err="1">
                <a:effectLst/>
              </a:rPr>
              <a:t>correo</a:t>
            </a:r>
            <a:r>
              <a:rPr lang="en-US" sz="900" dirty="0">
                <a:effectLst/>
              </a:rPr>
              <a:t> </a:t>
            </a:r>
            <a:r>
              <a:rPr lang="en-US" sz="900" dirty="0" err="1">
                <a:effectLst/>
              </a:rPr>
              <a:t>electrónico</a:t>
            </a:r>
            <a:r>
              <a:rPr lang="en-US" sz="900" dirty="0">
                <a:effectLst/>
              </a:rPr>
              <a:t>. Para </a:t>
            </a:r>
            <a:r>
              <a:rPr lang="en-US" sz="900" dirty="0" err="1">
                <a:effectLst/>
              </a:rPr>
              <a:t>dicho</a:t>
            </a:r>
            <a:r>
              <a:rPr lang="en-US" sz="900" dirty="0">
                <a:effectLst/>
              </a:rPr>
              <a:t> </a:t>
            </a:r>
            <a:r>
              <a:rPr lang="en-US" sz="900" dirty="0" err="1">
                <a:effectLst/>
              </a:rPr>
              <a:t>efecto</a:t>
            </a:r>
            <a:r>
              <a:rPr lang="en-US" sz="900" dirty="0">
                <a:effectLst/>
              </a:rPr>
              <a:t> se </a:t>
            </a:r>
            <a:r>
              <a:rPr lang="en-US" sz="900" dirty="0" err="1">
                <a:effectLst/>
              </a:rPr>
              <a:t>deberá</a:t>
            </a:r>
            <a:r>
              <a:rPr lang="en-US" sz="900" dirty="0">
                <a:effectLst/>
              </a:rPr>
              <a:t> </a:t>
            </a:r>
            <a:r>
              <a:rPr lang="en-US" sz="900" dirty="0" err="1">
                <a:effectLst/>
              </a:rPr>
              <a:t>adjuntar</a:t>
            </a:r>
            <a:r>
              <a:rPr lang="en-US" sz="900" dirty="0">
                <a:effectLst/>
              </a:rPr>
              <a:t> al </a:t>
            </a:r>
            <a:r>
              <a:rPr lang="en-US" sz="900" dirty="0" err="1">
                <a:effectLst/>
              </a:rPr>
              <a:t>correo</a:t>
            </a:r>
            <a:r>
              <a:rPr lang="en-US" sz="900" dirty="0">
                <a:effectLst/>
              </a:rPr>
              <a:t>: </a:t>
            </a:r>
            <a:r>
              <a:rPr lang="en-US" sz="900" b="1" u="sng" dirty="0">
                <a:effectLst/>
                <a:hlinkClick r:id="rId3">
                  <a:extLst>
                    <a:ext uri="{A12FA001-AC4F-418D-AE19-62706E023703}">
                      <ahyp:hlinkClr xmlns:ahyp="http://schemas.microsoft.com/office/drawing/2018/hyperlinkcolor" val="tx"/>
                    </a:ext>
                  </a:extLst>
                </a:hlinkClick>
              </a:rPr>
              <a:t>albatros@sech.cl</a:t>
            </a:r>
            <a:r>
              <a:rPr lang="en-US" sz="900" b="1" dirty="0">
                <a:effectLst/>
              </a:rPr>
              <a:t>,</a:t>
            </a:r>
            <a:r>
              <a:rPr lang="en-US" sz="900" dirty="0">
                <a:effectLst/>
              </a:rPr>
              <a:t> dos </a:t>
            </a:r>
            <a:r>
              <a:rPr lang="en-US" sz="900" dirty="0" err="1">
                <a:effectLst/>
              </a:rPr>
              <a:t>archivos</a:t>
            </a:r>
            <a:r>
              <a:rPr lang="en-US" sz="900" dirty="0">
                <a:effectLst/>
              </a:rPr>
              <a:t> </a:t>
            </a:r>
            <a:r>
              <a:rPr lang="en-US" sz="900" dirty="0" err="1">
                <a:effectLst/>
              </a:rPr>
              <a:t>en</a:t>
            </a:r>
            <a:r>
              <a:rPr lang="en-US" sz="900" dirty="0">
                <a:effectLst/>
              </a:rPr>
              <a:t>  PDF o </a:t>
            </a:r>
            <a:r>
              <a:rPr lang="en-US" sz="900" dirty="0" err="1">
                <a:effectLst/>
              </a:rPr>
              <a:t>en</a:t>
            </a:r>
            <a:r>
              <a:rPr lang="en-US" sz="900" dirty="0">
                <a:effectLst/>
              </a:rPr>
              <a:t> WORD:</a:t>
            </a:r>
            <a:br>
              <a:rPr lang="en-US" sz="900" dirty="0"/>
            </a:br>
            <a:r>
              <a:rPr lang="en-US" sz="900" dirty="0">
                <a:effectLst/>
              </a:rPr>
              <a:t>El primer </a:t>
            </a:r>
            <a:r>
              <a:rPr lang="en-US" sz="900" dirty="0" err="1">
                <a:effectLst/>
              </a:rPr>
              <a:t>archivo</a:t>
            </a:r>
            <a:r>
              <a:rPr lang="en-US" sz="900" b="1" dirty="0">
                <a:effectLst/>
              </a:rPr>
              <a:t> </a:t>
            </a:r>
            <a:r>
              <a:rPr lang="en-US" sz="900" dirty="0">
                <a:effectLst/>
              </a:rPr>
              <a:t>con el </a:t>
            </a:r>
            <a:r>
              <a:rPr lang="en-US" sz="900" dirty="0" err="1">
                <a:effectLst/>
              </a:rPr>
              <a:t>ensayo</a:t>
            </a:r>
            <a:r>
              <a:rPr lang="en-US" sz="900" dirty="0">
                <a:effectLst/>
              </a:rPr>
              <a:t> </a:t>
            </a:r>
            <a:r>
              <a:rPr lang="en-US" sz="900" dirty="0" err="1">
                <a:effectLst/>
              </a:rPr>
              <a:t>participante</a:t>
            </a:r>
            <a:r>
              <a:rPr lang="en-US" sz="900" dirty="0">
                <a:effectLst/>
              </a:rPr>
              <a:t>. </a:t>
            </a:r>
            <a:r>
              <a:rPr lang="en-US" sz="900" dirty="0" err="1">
                <a:effectLst/>
              </a:rPr>
              <a:t>Encabezado</a:t>
            </a:r>
            <a:r>
              <a:rPr lang="en-US" sz="900" dirty="0">
                <a:effectLst/>
              </a:rPr>
              <a:t> con el </a:t>
            </a:r>
            <a:r>
              <a:rPr lang="en-US" sz="900" dirty="0" err="1">
                <a:effectLst/>
              </a:rPr>
              <a:t>título</a:t>
            </a:r>
            <a:r>
              <a:rPr lang="en-US" sz="900" dirty="0">
                <a:effectLst/>
              </a:rPr>
              <a:t> del </a:t>
            </a:r>
            <a:r>
              <a:rPr lang="en-US" sz="900" dirty="0" err="1">
                <a:effectLst/>
              </a:rPr>
              <a:t>ensayo</a:t>
            </a:r>
            <a:r>
              <a:rPr lang="en-US" sz="900" dirty="0">
                <a:effectLst/>
              </a:rPr>
              <a:t> y </a:t>
            </a:r>
            <a:r>
              <a:rPr lang="en-US" sz="900" dirty="0" err="1">
                <a:effectLst/>
              </a:rPr>
              <a:t>firmado</a:t>
            </a:r>
            <a:r>
              <a:rPr lang="en-US" sz="900" dirty="0">
                <a:effectLst/>
              </a:rPr>
              <a:t> al final con el </a:t>
            </a:r>
            <a:r>
              <a:rPr lang="en-US" sz="900" dirty="0" err="1">
                <a:effectLst/>
              </a:rPr>
              <a:t>seudónimo</a:t>
            </a:r>
            <a:r>
              <a:rPr lang="en-US" sz="900" dirty="0">
                <a:effectLst/>
              </a:rPr>
              <a:t> del </a:t>
            </a:r>
            <a:r>
              <a:rPr lang="en-US" sz="900" dirty="0" err="1">
                <a:effectLst/>
              </a:rPr>
              <a:t>autor</a:t>
            </a:r>
            <a:r>
              <a:rPr lang="en-US" sz="900" dirty="0">
                <a:effectLst/>
              </a:rPr>
              <a:t>.</a:t>
            </a:r>
            <a:br>
              <a:rPr lang="en-US" sz="900" dirty="0"/>
            </a:br>
            <a:r>
              <a:rPr lang="en-US" sz="900" dirty="0">
                <a:effectLst/>
              </a:rPr>
              <a:t>El </a:t>
            </a:r>
            <a:r>
              <a:rPr lang="en-US" sz="900" dirty="0" err="1">
                <a:effectLst/>
              </a:rPr>
              <a:t>segundo</a:t>
            </a:r>
            <a:r>
              <a:rPr lang="en-US" sz="900" dirty="0">
                <a:effectLst/>
              </a:rPr>
              <a:t> </a:t>
            </a:r>
            <a:r>
              <a:rPr lang="en-US" sz="900" dirty="0" err="1">
                <a:effectLst/>
              </a:rPr>
              <a:t>archivo</a:t>
            </a:r>
            <a:r>
              <a:rPr lang="en-US" sz="900" dirty="0">
                <a:effectLst/>
              </a:rPr>
              <a:t>: (</a:t>
            </a:r>
            <a:r>
              <a:rPr lang="en-US" sz="900" dirty="0" err="1">
                <a:effectLst/>
              </a:rPr>
              <a:t>aparte</a:t>
            </a:r>
            <a:r>
              <a:rPr lang="en-US" sz="900" dirty="0">
                <a:effectLst/>
              </a:rPr>
              <a:t>), con el </a:t>
            </a:r>
            <a:r>
              <a:rPr lang="en-US" sz="900" dirty="0" err="1">
                <a:effectLst/>
              </a:rPr>
              <a:t>encabezado</a:t>
            </a:r>
            <a:r>
              <a:rPr lang="en-US" sz="900" dirty="0">
                <a:effectLst/>
              </a:rPr>
              <a:t>: “</a:t>
            </a:r>
            <a:r>
              <a:rPr lang="en-US" sz="900" dirty="0" err="1">
                <a:effectLst/>
              </a:rPr>
              <a:t>Datos</a:t>
            </a:r>
            <a:r>
              <a:rPr lang="en-US" sz="900" dirty="0">
                <a:effectLst/>
              </a:rPr>
              <a:t> </a:t>
            </a:r>
            <a:r>
              <a:rPr lang="en-US" sz="900" dirty="0" err="1">
                <a:effectLst/>
              </a:rPr>
              <a:t>Personales</a:t>
            </a:r>
            <a:r>
              <a:rPr lang="en-US" sz="900" dirty="0">
                <a:effectLst/>
              </a:rPr>
              <a:t>” mas el </a:t>
            </a:r>
            <a:r>
              <a:rPr lang="en-US" sz="900" dirty="0" err="1">
                <a:effectLst/>
              </a:rPr>
              <a:t>título</a:t>
            </a:r>
            <a:r>
              <a:rPr lang="en-US" sz="900" dirty="0">
                <a:effectLst/>
              </a:rPr>
              <a:t> de la </a:t>
            </a:r>
            <a:r>
              <a:rPr lang="en-US" sz="900" dirty="0" err="1">
                <a:effectLst/>
              </a:rPr>
              <a:t>obra</a:t>
            </a:r>
            <a:r>
              <a:rPr lang="en-US" sz="900" dirty="0">
                <a:effectLst/>
              </a:rPr>
              <a:t> y el </a:t>
            </a:r>
            <a:r>
              <a:rPr lang="en-US" sz="900" dirty="0" err="1">
                <a:effectLst/>
              </a:rPr>
              <a:t>seudónimo</a:t>
            </a:r>
            <a:r>
              <a:rPr lang="en-US" sz="900" dirty="0">
                <a:effectLst/>
              </a:rPr>
              <a:t> del </a:t>
            </a:r>
            <a:r>
              <a:rPr lang="en-US" sz="900" dirty="0" err="1">
                <a:effectLst/>
              </a:rPr>
              <a:t>autor</a:t>
            </a:r>
            <a:r>
              <a:rPr lang="en-US" sz="900" dirty="0">
                <a:effectLst/>
              </a:rPr>
              <a:t>.</a:t>
            </a:r>
            <a:br>
              <a:rPr lang="en-US" sz="900" dirty="0"/>
            </a:br>
            <a:r>
              <a:rPr lang="en-US" sz="900" dirty="0" err="1">
                <a:effectLst/>
              </a:rPr>
              <a:t>En</a:t>
            </a:r>
            <a:r>
              <a:rPr lang="en-US" sz="900" dirty="0">
                <a:effectLst/>
              </a:rPr>
              <a:t> ese </a:t>
            </a:r>
            <a:r>
              <a:rPr lang="en-US" sz="900" dirty="0" err="1">
                <a:effectLst/>
              </a:rPr>
              <a:t>archivo</a:t>
            </a:r>
            <a:r>
              <a:rPr lang="en-US" sz="900" dirty="0">
                <a:effectLst/>
              </a:rPr>
              <a:t> se </a:t>
            </a:r>
            <a:r>
              <a:rPr lang="en-US" sz="900" dirty="0" err="1">
                <a:effectLst/>
              </a:rPr>
              <a:t>agregaran</a:t>
            </a:r>
            <a:r>
              <a:rPr lang="en-US" sz="900" dirty="0">
                <a:effectLst/>
              </a:rPr>
              <a:t> los </a:t>
            </a:r>
            <a:r>
              <a:rPr lang="en-US" sz="900" dirty="0" err="1">
                <a:effectLst/>
              </a:rPr>
              <a:t>siguientes</a:t>
            </a:r>
            <a:r>
              <a:rPr lang="en-US" sz="900" dirty="0">
                <a:effectLst/>
              </a:rPr>
              <a:t> </a:t>
            </a:r>
            <a:r>
              <a:rPr lang="en-US" sz="900" dirty="0" err="1">
                <a:effectLst/>
              </a:rPr>
              <a:t>datos</a:t>
            </a:r>
            <a:r>
              <a:rPr lang="en-US" sz="900" dirty="0">
                <a:effectLst/>
              </a:rPr>
              <a:t>  </a:t>
            </a:r>
            <a:r>
              <a:rPr lang="en-US" sz="900" dirty="0" err="1">
                <a:effectLst/>
              </a:rPr>
              <a:t>personales</a:t>
            </a:r>
            <a:r>
              <a:rPr lang="en-US" sz="900" dirty="0">
                <a:effectLst/>
              </a:rPr>
              <a:t>:</a:t>
            </a:r>
            <a:br>
              <a:rPr lang="en-US" sz="900" dirty="0"/>
            </a:br>
            <a:r>
              <a:rPr lang="en-US" sz="900" dirty="0" err="1">
                <a:effectLst/>
              </a:rPr>
              <a:t>Nombre</a:t>
            </a:r>
            <a:r>
              <a:rPr lang="en-US" sz="900" dirty="0">
                <a:effectLst/>
              </a:rPr>
              <a:t> </a:t>
            </a:r>
            <a:r>
              <a:rPr lang="en-US" sz="900" dirty="0" err="1">
                <a:effectLst/>
              </a:rPr>
              <a:t>completo</a:t>
            </a:r>
            <a:r>
              <a:rPr lang="en-US" sz="900" dirty="0">
                <a:effectLst/>
              </a:rPr>
              <a:t> / Rut / </a:t>
            </a:r>
            <a:r>
              <a:rPr lang="en-US" sz="900" dirty="0" err="1">
                <a:effectLst/>
              </a:rPr>
              <a:t>Dirección</a:t>
            </a:r>
            <a:r>
              <a:rPr lang="en-US" sz="900" dirty="0">
                <a:effectLst/>
              </a:rPr>
              <a:t> / Colegio / </a:t>
            </a:r>
            <a:r>
              <a:rPr lang="en-US" sz="900" dirty="0" err="1">
                <a:effectLst/>
              </a:rPr>
              <a:t>Curso</a:t>
            </a:r>
            <a:r>
              <a:rPr lang="en-US" sz="900" dirty="0">
                <a:effectLst/>
              </a:rPr>
              <a:t> / </a:t>
            </a:r>
            <a:r>
              <a:rPr lang="en-US" sz="900" dirty="0" err="1">
                <a:effectLst/>
              </a:rPr>
              <a:t>Teléfono</a:t>
            </a:r>
            <a:r>
              <a:rPr lang="en-US" sz="900" dirty="0">
                <a:effectLst/>
              </a:rPr>
              <a:t> / </a:t>
            </a:r>
            <a:r>
              <a:rPr lang="en-US" sz="900" dirty="0" err="1">
                <a:effectLst/>
              </a:rPr>
              <a:t>Correo</a:t>
            </a:r>
            <a:r>
              <a:rPr lang="en-US" sz="900" dirty="0">
                <a:effectLst/>
              </a:rPr>
              <a:t> </a:t>
            </a:r>
            <a:r>
              <a:rPr lang="en-US" sz="900" dirty="0" err="1">
                <a:effectLst/>
              </a:rPr>
              <a:t>electrónico</a:t>
            </a:r>
            <a:r>
              <a:rPr lang="en-US" sz="900" dirty="0">
                <a:effectLst/>
              </a:rPr>
              <a:t>.</a:t>
            </a:r>
            <a:br>
              <a:rPr lang="en-US" sz="900" dirty="0"/>
            </a:br>
            <a:r>
              <a:rPr lang="en-US" sz="900" dirty="0">
                <a:effectLst/>
              </a:rPr>
              <a:t>Los dos </a:t>
            </a:r>
            <a:r>
              <a:rPr lang="en-US" sz="900" dirty="0" err="1">
                <a:effectLst/>
              </a:rPr>
              <a:t>archivos</a:t>
            </a:r>
            <a:r>
              <a:rPr lang="en-US" sz="900" dirty="0">
                <a:effectLst/>
              </a:rPr>
              <a:t> (</a:t>
            </a:r>
            <a:r>
              <a:rPr lang="en-US" sz="900" dirty="0" err="1">
                <a:effectLst/>
              </a:rPr>
              <a:t>ensayo</a:t>
            </a:r>
            <a:r>
              <a:rPr lang="en-US" sz="900" dirty="0">
                <a:effectLst/>
              </a:rPr>
              <a:t> y </a:t>
            </a:r>
            <a:r>
              <a:rPr lang="en-US" sz="900" dirty="0" err="1">
                <a:effectLst/>
              </a:rPr>
              <a:t>datos</a:t>
            </a:r>
            <a:r>
              <a:rPr lang="en-US" sz="900" dirty="0">
                <a:effectLst/>
              </a:rPr>
              <a:t> </a:t>
            </a:r>
            <a:r>
              <a:rPr lang="en-US" sz="900" dirty="0" err="1">
                <a:effectLst/>
              </a:rPr>
              <a:t>personales</a:t>
            </a:r>
            <a:r>
              <a:rPr lang="en-US" sz="900" dirty="0">
                <a:effectLst/>
              </a:rPr>
              <a:t>) se </a:t>
            </a:r>
            <a:r>
              <a:rPr lang="en-US" sz="900" dirty="0" err="1">
                <a:effectLst/>
              </a:rPr>
              <a:t>enviarán</a:t>
            </a:r>
            <a:r>
              <a:rPr lang="en-US" sz="900" dirty="0">
                <a:effectLst/>
              </a:rPr>
              <a:t> a la </a:t>
            </a:r>
            <a:r>
              <a:rPr lang="en-US" sz="900" dirty="0" err="1">
                <a:effectLst/>
              </a:rPr>
              <a:t>dirección</a:t>
            </a:r>
            <a:r>
              <a:rPr lang="en-US" sz="900" dirty="0">
                <a:effectLst/>
              </a:rPr>
              <a:t> de </a:t>
            </a:r>
            <a:r>
              <a:rPr lang="en-US" sz="900" dirty="0" err="1">
                <a:effectLst/>
              </a:rPr>
              <a:t>correo</a:t>
            </a:r>
            <a:r>
              <a:rPr lang="en-US" sz="900" dirty="0">
                <a:effectLst/>
              </a:rPr>
              <a:t> antes </a:t>
            </a:r>
            <a:r>
              <a:rPr lang="en-US" sz="900" dirty="0" err="1">
                <a:effectLst/>
              </a:rPr>
              <a:t>señalada</a:t>
            </a:r>
            <a:r>
              <a:rPr lang="en-US" sz="900" dirty="0">
                <a:effectLst/>
              </a:rPr>
              <a:t>.</a:t>
            </a:r>
            <a:br>
              <a:rPr lang="en-US" sz="900" dirty="0"/>
            </a:br>
            <a:r>
              <a:rPr lang="en-US" sz="900" dirty="0"/>
              <a:t>- </a:t>
            </a:r>
            <a:r>
              <a:rPr lang="en-US" sz="900" dirty="0">
                <a:effectLst/>
              </a:rPr>
              <a:t>El </a:t>
            </a:r>
            <a:r>
              <a:rPr lang="en-US" sz="900" dirty="0" err="1">
                <a:effectLst/>
              </a:rPr>
              <a:t>plazo</a:t>
            </a:r>
            <a:r>
              <a:rPr lang="en-US" sz="900" dirty="0">
                <a:effectLst/>
              </a:rPr>
              <a:t> de </a:t>
            </a:r>
            <a:r>
              <a:rPr lang="en-US" sz="900" dirty="0" err="1">
                <a:effectLst/>
              </a:rPr>
              <a:t>recepción</a:t>
            </a:r>
            <a:r>
              <a:rPr lang="en-US" sz="900" dirty="0">
                <a:effectLst/>
              </a:rPr>
              <a:t> se </a:t>
            </a:r>
            <a:r>
              <a:rPr lang="en-US" sz="900" dirty="0" err="1">
                <a:effectLst/>
              </a:rPr>
              <a:t>extenderá</a:t>
            </a:r>
            <a:r>
              <a:rPr lang="en-US" sz="900" dirty="0">
                <a:effectLst/>
              </a:rPr>
              <a:t> hasta el </a:t>
            </a:r>
            <a:r>
              <a:rPr lang="en-US" sz="900" dirty="0" err="1">
                <a:effectLst/>
              </a:rPr>
              <a:t>viernes</a:t>
            </a:r>
            <a:r>
              <a:rPr lang="en-US" sz="900" dirty="0">
                <a:effectLst/>
              </a:rPr>
              <a:t> </a:t>
            </a:r>
            <a:r>
              <a:rPr lang="en-US" sz="900" b="1" dirty="0">
                <a:effectLst/>
              </a:rPr>
              <a:t>09 de </a:t>
            </a:r>
            <a:r>
              <a:rPr lang="en-US" sz="900" b="1" dirty="0" err="1">
                <a:effectLst/>
              </a:rPr>
              <a:t>Octubre</a:t>
            </a:r>
            <a:r>
              <a:rPr lang="en-US" sz="900" b="1" dirty="0">
                <a:effectLst/>
              </a:rPr>
              <a:t> de 2020</a:t>
            </a:r>
            <a:r>
              <a:rPr lang="en-US" sz="900" dirty="0">
                <a:effectLst/>
              </a:rPr>
              <a:t>, </a:t>
            </a:r>
            <a:r>
              <a:rPr lang="en-US" sz="900" dirty="0" err="1">
                <a:effectLst/>
              </a:rPr>
              <a:t>teniendo</a:t>
            </a:r>
            <a:r>
              <a:rPr lang="en-US" sz="900" dirty="0">
                <a:effectLst/>
              </a:rPr>
              <a:t> </a:t>
            </a:r>
            <a:r>
              <a:rPr lang="en-US" sz="900" dirty="0" err="1">
                <a:effectLst/>
              </a:rPr>
              <a:t>en</a:t>
            </a:r>
            <a:r>
              <a:rPr lang="en-US" sz="900" dirty="0">
                <a:effectLst/>
              </a:rPr>
              <a:t> </a:t>
            </a:r>
            <a:r>
              <a:rPr lang="en-US" sz="900" dirty="0" err="1">
                <a:effectLst/>
              </a:rPr>
              <a:t>cuenta</a:t>
            </a:r>
            <a:r>
              <a:rPr lang="en-US" sz="900" dirty="0">
                <a:effectLst/>
              </a:rPr>
              <a:t> la </a:t>
            </a:r>
            <a:r>
              <a:rPr lang="en-US" sz="900" dirty="0" err="1">
                <a:effectLst/>
              </a:rPr>
              <a:t>fecha</a:t>
            </a:r>
            <a:r>
              <a:rPr lang="en-US" sz="900" dirty="0">
                <a:effectLst/>
              </a:rPr>
              <a:t> del </a:t>
            </a:r>
            <a:r>
              <a:rPr lang="en-US" sz="900" dirty="0" err="1">
                <a:effectLst/>
              </a:rPr>
              <a:t>correo</a:t>
            </a:r>
            <a:r>
              <a:rPr lang="en-US" sz="900" dirty="0">
                <a:effectLst/>
              </a:rPr>
              <a:t> </a:t>
            </a:r>
            <a:r>
              <a:rPr lang="en-US" sz="900" dirty="0" err="1">
                <a:effectLst/>
              </a:rPr>
              <a:t>electrónico</a:t>
            </a:r>
            <a:r>
              <a:rPr lang="en-US" sz="900" dirty="0">
                <a:effectLst/>
              </a:rPr>
              <a:t>.</a:t>
            </a:r>
            <a:br>
              <a:rPr lang="en-US" sz="900" dirty="0"/>
            </a:br>
            <a:r>
              <a:rPr lang="en-US" sz="900" dirty="0"/>
              <a:t>- </a:t>
            </a:r>
            <a:r>
              <a:rPr lang="en-US" sz="900" dirty="0">
                <a:effectLst/>
              </a:rPr>
              <a:t>Se </a:t>
            </a:r>
            <a:r>
              <a:rPr lang="en-US" sz="900" dirty="0" err="1">
                <a:effectLst/>
              </a:rPr>
              <a:t>entregarán</a:t>
            </a:r>
            <a:r>
              <a:rPr lang="en-US" sz="900" dirty="0">
                <a:effectLst/>
              </a:rPr>
              <a:t> los </a:t>
            </a:r>
            <a:r>
              <a:rPr lang="en-US" sz="900" dirty="0" err="1">
                <a:effectLst/>
              </a:rPr>
              <a:t>siguientes</a:t>
            </a:r>
            <a:r>
              <a:rPr lang="en-US" sz="900" dirty="0">
                <a:effectLst/>
              </a:rPr>
              <a:t> </a:t>
            </a:r>
            <a:r>
              <a:rPr lang="en-US" sz="900" dirty="0" err="1">
                <a:effectLst/>
              </a:rPr>
              <a:t>premios</a:t>
            </a:r>
            <a:r>
              <a:rPr lang="en-US" sz="900" dirty="0">
                <a:effectLst/>
              </a:rPr>
              <a:t>:</a:t>
            </a:r>
            <a:br>
              <a:rPr lang="en-US" sz="900" dirty="0"/>
            </a:br>
            <a:r>
              <a:rPr lang="en-US" sz="900" b="1" dirty="0">
                <a:effectLst/>
              </a:rPr>
              <a:t>1er. Premio:         </a:t>
            </a:r>
            <a:r>
              <a:rPr lang="en-US" sz="900" dirty="0">
                <a:effectLst/>
              </a:rPr>
              <a:t>$ 500.000.-  y diploma de honor.</a:t>
            </a:r>
            <a:br>
              <a:rPr lang="en-US" sz="900" dirty="0"/>
            </a:br>
            <a:r>
              <a:rPr lang="en-US" sz="900" b="1" dirty="0">
                <a:effectLst/>
              </a:rPr>
              <a:t>2º   Premio:</a:t>
            </a:r>
            <a:r>
              <a:rPr lang="en-US" sz="900" dirty="0">
                <a:effectLst/>
              </a:rPr>
              <a:t>          $ 300.000.-  y diploma de honor.</a:t>
            </a:r>
            <a:br>
              <a:rPr lang="en-US" sz="900" dirty="0"/>
            </a:br>
            <a:r>
              <a:rPr lang="en-US" sz="900" b="1" dirty="0">
                <a:effectLst/>
              </a:rPr>
              <a:t>3er. Premio:</a:t>
            </a:r>
            <a:r>
              <a:rPr lang="en-US" sz="900" dirty="0">
                <a:effectLst/>
              </a:rPr>
              <a:t>         $ 200.000.-  y diploma de honor.</a:t>
            </a:r>
            <a:br>
              <a:rPr lang="en-US" sz="900" dirty="0"/>
            </a:br>
            <a:br>
              <a:rPr lang="en-US" sz="900" dirty="0"/>
            </a:br>
            <a:r>
              <a:rPr lang="en-US" sz="900" dirty="0">
                <a:effectLst/>
              </a:rPr>
              <a:t>Se </a:t>
            </a:r>
            <a:r>
              <a:rPr lang="en-US" sz="900" dirty="0" err="1">
                <a:effectLst/>
              </a:rPr>
              <a:t>entregarán</a:t>
            </a:r>
            <a:r>
              <a:rPr lang="en-US" sz="900" dirty="0">
                <a:effectLst/>
              </a:rPr>
              <a:t> </a:t>
            </a:r>
            <a:r>
              <a:rPr lang="en-US" sz="900" dirty="0" err="1">
                <a:effectLst/>
              </a:rPr>
              <a:t>siete</a:t>
            </a:r>
            <a:r>
              <a:rPr lang="en-US" sz="900" dirty="0">
                <a:effectLst/>
              </a:rPr>
              <a:t> </a:t>
            </a:r>
            <a:r>
              <a:rPr lang="en-US" sz="900" dirty="0" err="1">
                <a:effectLst/>
              </a:rPr>
              <a:t>Menciones</a:t>
            </a:r>
            <a:r>
              <a:rPr lang="en-US" sz="900" dirty="0">
                <a:effectLst/>
              </a:rPr>
              <a:t> </a:t>
            </a:r>
            <a:r>
              <a:rPr lang="en-US" sz="900" dirty="0" err="1">
                <a:effectLst/>
              </a:rPr>
              <a:t>Honrosas</a:t>
            </a:r>
            <a:r>
              <a:rPr lang="en-US" sz="900" dirty="0">
                <a:effectLst/>
              </a:rPr>
              <a:t> que el </a:t>
            </a:r>
            <a:r>
              <a:rPr lang="en-US" sz="900" dirty="0" err="1">
                <a:effectLst/>
              </a:rPr>
              <a:t>jurado</a:t>
            </a:r>
            <a:r>
              <a:rPr lang="en-US" sz="900" dirty="0">
                <a:effectLst/>
              </a:rPr>
              <a:t> determine, las </a:t>
            </a:r>
            <a:r>
              <a:rPr lang="en-US" sz="900" dirty="0" err="1">
                <a:effectLst/>
              </a:rPr>
              <a:t>cuales</a:t>
            </a:r>
            <a:r>
              <a:rPr lang="en-US" sz="900" dirty="0">
                <a:effectLst/>
              </a:rPr>
              <a:t> </a:t>
            </a:r>
            <a:r>
              <a:rPr lang="en-US" sz="900" dirty="0" err="1">
                <a:effectLst/>
              </a:rPr>
              <a:t>serán</a:t>
            </a:r>
            <a:r>
              <a:rPr lang="en-US" sz="900" dirty="0">
                <a:effectLst/>
              </a:rPr>
              <a:t> </a:t>
            </a:r>
            <a:r>
              <a:rPr lang="en-US" sz="900" dirty="0" err="1">
                <a:effectLst/>
              </a:rPr>
              <a:t>premiadas</a:t>
            </a:r>
            <a:r>
              <a:rPr lang="en-US" sz="900" dirty="0">
                <a:effectLst/>
              </a:rPr>
              <a:t> con un set de </a:t>
            </a:r>
            <a:r>
              <a:rPr lang="en-US" sz="900" dirty="0" err="1">
                <a:effectLst/>
              </a:rPr>
              <a:t>libros</a:t>
            </a:r>
            <a:r>
              <a:rPr lang="en-US" sz="900" dirty="0">
                <a:effectLst/>
              </a:rPr>
              <a:t> y </a:t>
            </a:r>
            <a:r>
              <a:rPr lang="en-US" sz="900" dirty="0" err="1">
                <a:effectLst/>
              </a:rPr>
              <a:t>su</a:t>
            </a:r>
            <a:r>
              <a:rPr lang="en-US" sz="900" dirty="0">
                <a:effectLst/>
              </a:rPr>
              <a:t> </a:t>
            </a:r>
            <a:r>
              <a:rPr lang="en-US" sz="900" dirty="0" err="1">
                <a:effectLst/>
              </a:rPr>
              <a:t>respectivo</a:t>
            </a:r>
            <a:r>
              <a:rPr lang="en-US" sz="900" dirty="0">
                <a:effectLst/>
              </a:rPr>
              <a:t> diploma.</a:t>
            </a:r>
            <a:br>
              <a:rPr lang="en-US" sz="900" dirty="0"/>
            </a:br>
            <a:r>
              <a:rPr lang="en-US" sz="900" dirty="0"/>
              <a:t>- </a:t>
            </a:r>
            <a:r>
              <a:rPr lang="en-US" sz="900" dirty="0">
                <a:effectLst/>
              </a:rPr>
              <a:t> </a:t>
            </a:r>
            <a:r>
              <a:rPr lang="en-US" sz="900" dirty="0" err="1">
                <a:effectLst/>
              </a:rPr>
              <a:t>Concurso</a:t>
            </a:r>
            <a:r>
              <a:rPr lang="en-US" sz="900" dirty="0">
                <a:effectLst/>
              </a:rPr>
              <a:t> </a:t>
            </a:r>
            <a:r>
              <a:rPr lang="en-US" sz="900" dirty="0" err="1">
                <a:effectLst/>
              </a:rPr>
              <a:t>Literario</a:t>
            </a:r>
            <a:r>
              <a:rPr lang="en-US" sz="900" dirty="0">
                <a:effectLst/>
              </a:rPr>
              <a:t> – </a:t>
            </a:r>
            <a:r>
              <a:rPr lang="en-US" sz="900" dirty="0" err="1">
                <a:effectLst/>
              </a:rPr>
              <a:t>Enseñanza</a:t>
            </a:r>
            <a:r>
              <a:rPr lang="en-US" sz="900" dirty="0">
                <a:effectLst/>
              </a:rPr>
              <a:t> Media “</a:t>
            </a:r>
            <a:r>
              <a:rPr lang="en-US" sz="900" dirty="0" err="1">
                <a:effectLst/>
              </a:rPr>
              <a:t>Albatros</a:t>
            </a:r>
            <a:r>
              <a:rPr lang="en-US" sz="900" dirty="0">
                <a:effectLst/>
              </a:rPr>
              <a:t> 2020” se </a:t>
            </a:r>
            <a:r>
              <a:rPr lang="en-US" sz="900" dirty="0" err="1">
                <a:effectLst/>
              </a:rPr>
              <a:t>reserva</a:t>
            </a:r>
            <a:r>
              <a:rPr lang="en-US" sz="900" dirty="0">
                <a:effectLst/>
              </a:rPr>
              <a:t> el derecho de </a:t>
            </a:r>
            <a:r>
              <a:rPr lang="en-US" sz="900" dirty="0" err="1">
                <a:effectLst/>
              </a:rPr>
              <a:t>publicar</a:t>
            </a:r>
            <a:r>
              <a:rPr lang="en-US" sz="900" dirty="0">
                <a:effectLst/>
              </a:rPr>
              <a:t> los </a:t>
            </a:r>
            <a:r>
              <a:rPr lang="en-US" sz="900" dirty="0" err="1">
                <a:effectLst/>
              </a:rPr>
              <a:t>ensayos</a:t>
            </a:r>
            <a:r>
              <a:rPr lang="en-US" sz="900" dirty="0">
                <a:effectLst/>
              </a:rPr>
              <a:t> </a:t>
            </a:r>
            <a:r>
              <a:rPr lang="en-US" sz="900" dirty="0" err="1">
                <a:effectLst/>
              </a:rPr>
              <a:t>premiados</a:t>
            </a:r>
            <a:r>
              <a:rPr lang="en-US" sz="900" dirty="0">
                <a:effectLst/>
              </a:rPr>
              <a:t> y las </a:t>
            </a:r>
            <a:r>
              <a:rPr lang="en-US" sz="900" dirty="0" err="1">
                <a:effectLst/>
              </a:rPr>
              <a:t>menciones</a:t>
            </a:r>
            <a:r>
              <a:rPr lang="en-US" sz="900" dirty="0">
                <a:effectLst/>
              </a:rPr>
              <a:t> </a:t>
            </a:r>
            <a:r>
              <a:rPr lang="en-US" sz="900" dirty="0" err="1">
                <a:effectLst/>
              </a:rPr>
              <a:t>honrosas</a:t>
            </a:r>
            <a:r>
              <a:rPr lang="en-US" sz="900" dirty="0">
                <a:effectLst/>
              </a:rPr>
              <a:t>.</a:t>
            </a:r>
            <a:br>
              <a:rPr lang="en-US" sz="900" dirty="0">
                <a:effectLst/>
              </a:rPr>
            </a:br>
            <a:r>
              <a:rPr lang="en-US" sz="900" dirty="0">
                <a:effectLst/>
              </a:rPr>
              <a:t>El </a:t>
            </a:r>
            <a:r>
              <a:rPr lang="en-US" sz="900" dirty="0" err="1">
                <a:effectLst/>
              </a:rPr>
              <a:t>jurado</a:t>
            </a:r>
            <a:r>
              <a:rPr lang="en-US" sz="900" dirty="0">
                <a:effectLst/>
              </a:rPr>
              <a:t> </a:t>
            </a:r>
            <a:r>
              <a:rPr lang="en-US" sz="900" dirty="0" err="1">
                <a:effectLst/>
              </a:rPr>
              <a:t>estará</a:t>
            </a:r>
            <a:r>
              <a:rPr lang="en-US" sz="900" dirty="0">
                <a:effectLst/>
              </a:rPr>
              <a:t> </a:t>
            </a:r>
            <a:r>
              <a:rPr lang="en-US" sz="900" dirty="0" err="1">
                <a:effectLst/>
              </a:rPr>
              <a:t>presidido</a:t>
            </a:r>
            <a:r>
              <a:rPr lang="en-US" sz="900" dirty="0">
                <a:effectLst/>
              </a:rPr>
              <a:t> por un </a:t>
            </a:r>
            <a:r>
              <a:rPr lang="en-US" sz="900" dirty="0" err="1">
                <a:effectLst/>
              </a:rPr>
              <a:t>escritor</a:t>
            </a:r>
            <a:r>
              <a:rPr lang="en-US" sz="900" dirty="0">
                <a:effectLst/>
              </a:rPr>
              <a:t> chileno/a de </a:t>
            </a:r>
            <a:r>
              <a:rPr lang="en-US" sz="900" dirty="0" err="1">
                <a:effectLst/>
              </a:rPr>
              <a:t>conocida</a:t>
            </a:r>
            <a:r>
              <a:rPr lang="en-US" sz="900" dirty="0">
                <a:effectLst/>
              </a:rPr>
              <a:t> </a:t>
            </a:r>
            <a:r>
              <a:rPr lang="en-US" sz="900" dirty="0" err="1">
                <a:effectLst/>
              </a:rPr>
              <a:t>trayectoria</a:t>
            </a:r>
            <a:r>
              <a:rPr lang="en-US" sz="900" dirty="0">
                <a:effectLst/>
              </a:rPr>
              <a:t> </a:t>
            </a:r>
            <a:r>
              <a:rPr lang="en-US" sz="900" dirty="0" err="1">
                <a:effectLst/>
              </a:rPr>
              <a:t>más</a:t>
            </a:r>
            <a:r>
              <a:rPr lang="en-US" sz="900" dirty="0">
                <a:effectLst/>
              </a:rPr>
              <a:t> dos </a:t>
            </a:r>
            <a:r>
              <a:rPr lang="en-US" sz="900" dirty="0" err="1">
                <a:effectLst/>
              </a:rPr>
              <a:t>jurados</a:t>
            </a:r>
            <a:r>
              <a:rPr lang="en-US" sz="900" dirty="0">
                <a:effectLst/>
              </a:rPr>
              <a:t> </a:t>
            </a:r>
            <a:r>
              <a:rPr lang="en-US" sz="900" dirty="0" err="1">
                <a:effectLst/>
              </a:rPr>
              <a:t>compuestos</a:t>
            </a:r>
            <a:r>
              <a:rPr lang="en-US" sz="900" dirty="0">
                <a:effectLst/>
              </a:rPr>
              <a:t> por un/a </a:t>
            </a:r>
            <a:r>
              <a:rPr lang="en-US" sz="900" dirty="0" err="1">
                <a:effectLst/>
              </a:rPr>
              <a:t>Académico</a:t>
            </a:r>
            <a:r>
              <a:rPr lang="en-US" sz="900" dirty="0">
                <a:effectLst/>
              </a:rPr>
              <a:t> de la UTEM y un </a:t>
            </a:r>
            <a:r>
              <a:rPr lang="en-US" sz="900" dirty="0" err="1">
                <a:effectLst/>
              </a:rPr>
              <a:t>miembro</a:t>
            </a:r>
            <a:r>
              <a:rPr lang="en-US" sz="900" dirty="0">
                <a:effectLst/>
              </a:rPr>
              <a:t> de la </a:t>
            </a:r>
            <a:r>
              <a:rPr lang="en-US" sz="900" dirty="0" err="1">
                <a:effectLst/>
              </a:rPr>
              <a:t>Corporación</a:t>
            </a:r>
            <a:r>
              <a:rPr lang="en-US" sz="900" dirty="0">
                <a:effectLst/>
              </a:rPr>
              <a:t> Social y Cultural Justicia y Libertad, </a:t>
            </a:r>
            <a:r>
              <a:rPr lang="en-US" sz="900" dirty="0" err="1">
                <a:effectLst/>
              </a:rPr>
              <a:t>cuyos</a:t>
            </a:r>
            <a:r>
              <a:rPr lang="en-US" sz="900" dirty="0">
                <a:effectLst/>
              </a:rPr>
              <a:t> </a:t>
            </a:r>
            <a:r>
              <a:rPr lang="en-US" sz="900" dirty="0" err="1">
                <a:effectLst/>
              </a:rPr>
              <a:t>nombres</a:t>
            </a:r>
            <a:r>
              <a:rPr lang="en-US" sz="900" dirty="0">
                <a:effectLst/>
              </a:rPr>
              <a:t> </a:t>
            </a:r>
            <a:r>
              <a:rPr lang="en-US" sz="900" dirty="0" err="1">
                <a:effectLst/>
              </a:rPr>
              <a:t>serán</a:t>
            </a:r>
            <a:r>
              <a:rPr lang="en-US" sz="900" dirty="0">
                <a:effectLst/>
              </a:rPr>
              <a:t> </a:t>
            </a:r>
            <a:r>
              <a:rPr lang="en-US" sz="900" dirty="0" err="1">
                <a:effectLst/>
              </a:rPr>
              <a:t>informados</a:t>
            </a:r>
            <a:r>
              <a:rPr lang="en-US" sz="900" dirty="0">
                <a:effectLst/>
              </a:rPr>
              <a:t> </a:t>
            </a:r>
            <a:r>
              <a:rPr lang="en-US" sz="900" dirty="0" err="1">
                <a:effectLst/>
              </a:rPr>
              <a:t>oportunamente</a:t>
            </a:r>
            <a:r>
              <a:rPr lang="en-US" sz="900" dirty="0">
                <a:effectLst/>
              </a:rPr>
              <a:t>.</a:t>
            </a:r>
            <a:br>
              <a:rPr lang="en-US" sz="900" dirty="0"/>
            </a:br>
            <a:r>
              <a:rPr lang="en-US" sz="900" dirty="0">
                <a:effectLst/>
              </a:rPr>
              <a:t> Los </a:t>
            </a:r>
            <a:r>
              <a:rPr lang="en-US" sz="900" dirty="0" err="1">
                <a:effectLst/>
              </a:rPr>
              <a:t>resultados</a:t>
            </a:r>
            <a:r>
              <a:rPr lang="en-US" sz="900" dirty="0">
                <a:effectLst/>
              </a:rPr>
              <a:t> </a:t>
            </a:r>
            <a:r>
              <a:rPr lang="en-US" sz="900" dirty="0" err="1">
                <a:effectLst/>
              </a:rPr>
              <a:t>serán</a:t>
            </a:r>
            <a:r>
              <a:rPr lang="en-US" sz="900" dirty="0">
                <a:effectLst/>
              </a:rPr>
              <a:t> dados a </a:t>
            </a:r>
            <a:r>
              <a:rPr lang="en-US" sz="900" dirty="0" err="1">
                <a:effectLst/>
              </a:rPr>
              <a:t>conocer</a:t>
            </a:r>
            <a:r>
              <a:rPr lang="en-US" sz="900" dirty="0">
                <a:effectLst/>
              </a:rPr>
              <a:t> el </a:t>
            </a:r>
            <a:r>
              <a:rPr lang="en-US" sz="900" b="1" dirty="0">
                <a:effectLst/>
              </a:rPr>
              <a:t>04 de </a:t>
            </a:r>
            <a:r>
              <a:rPr lang="en-US" sz="900" b="1" dirty="0" err="1">
                <a:effectLst/>
              </a:rPr>
              <a:t>Diciembre</a:t>
            </a:r>
            <a:r>
              <a:rPr lang="en-US" sz="900" b="1" dirty="0">
                <a:effectLst/>
              </a:rPr>
              <a:t> de</a:t>
            </a:r>
            <a:r>
              <a:rPr lang="en-US" sz="900" dirty="0"/>
              <a:t> </a:t>
            </a:r>
            <a:r>
              <a:rPr lang="en-US" sz="900" b="1" dirty="0">
                <a:effectLst/>
              </a:rPr>
              <a:t>2020 </a:t>
            </a:r>
            <a:r>
              <a:rPr lang="en-US" sz="900" dirty="0" err="1">
                <a:effectLst/>
              </a:rPr>
              <a:t>en</a:t>
            </a:r>
            <a:r>
              <a:rPr lang="en-US" sz="900" dirty="0">
                <a:effectLst/>
              </a:rPr>
              <a:t> la </a:t>
            </a:r>
            <a:r>
              <a:rPr lang="en-US" sz="900" dirty="0" err="1">
                <a:effectLst/>
              </a:rPr>
              <a:t>página</a:t>
            </a:r>
            <a:r>
              <a:rPr lang="en-US" sz="900" dirty="0">
                <a:effectLst/>
              </a:rPr>
              <a:t> web </a:t>
            </a:r>
            <a:r>
              <a:rPr lang="en-US" sz="900" b="1" dirty="0">
                <a:effectLst/>
              </a:rPr>
              <a:t>sech.cl</a:t>
            </a:r>
            <a:r>
              <a:rPr lang="en-US" sz="900" dirty="0">
                <a:effectLst/>
              </a:rPr>
              <a:t> </a:t>
            </a:r>
            <a:r>
              <a:rPr lang="en-US" sz="900" dirty="0" err="1">
                <a:effectLst/>
              </a:rPr>
              <a:t>indicándose</a:t>
            </a:r>
            <a:r>
              <a:rPr lang="en-US" sz="900" dirty="0">
                <a:effectLst/>
              </a:rPr>
              <a:t> la </a:t>
            </a:r>
            <a:r>
              <a:rPr lang="en-US" sz="900" dirty="0" err="1">
                <a:effectLst/>
              </a:rPr>
              <a:t>fecha</a:t>
            </a:r>
            <a:r>
              <a:rPr lang="en-US" sz="900" dirty="0">
                <a:effectLst/>
              </a:rPr>
              <a:t> y </a:t>
            </a:r>
            <a:r>
              <a:rPr lang="en-US" sz="900" dirty="0" err="1">
                <a:effectLst/>
              </a:rPr>
              <a:t>lugar</a:t>
            </a:r>
            <a:r>
              <a:rPr lang="en-US" sz="900" dirty="0">
                <a:effectLst/>
              </a:rPr>
              <a:t> </a:t>
            </a:r>
            <a:r>
              <a:rPr lang="en-US" sz="900" dirty="0" err="1">
                <a:effectLst/>
              </a:rPr>
              <a:t>en</a:t>
            </a:r>
            <a:r>
              <a:rPr lang="en-US" sz="900" dirty="0">
                <a:effectLst/>
              </a:rPr>
              <a:t> que se </a:t>
            </a:r>
            <a:r>
              <a:rPr lang="en-US" sz="900" dirty="0" err="1">
                <a:effectLst/>
              </a:rPr>
              <a:t>llevará</a:t>
            </a:r>
            <a:r>
              <a:rPr lang="en-US" sz="900" dirty="0">
                <a:effectLst/>
              </a:rPr>
              <a:t> a </a:t>
            </a:r>
            <a:r>
              <a:rPr lang="en-US" sz="900" dirty="0" err="1">
                <a:effectLst/>
              </a:rPr>
              <a:t>efecto</a:t>
            </a:r>
            <a:r>
              <a:rPr lang="en-US" sz="900" dirty="0">
                <a:effectLst/>
              </a:rPr>
              <a:t> la </a:t>
            </a:r>
            <a:r>
              <a:rPr lang="en-US" sz="900" dirty="0" err="1">
                <a:effectLst/>
              </a:rPr>
              <a:t>ceremonia</a:t>
            </a:r>
            <a:r>
              <a:rPr lang="en-US" sz="900" dirty="0">
                <a:effectLst/>
              </a:rPr>
              <a:t> de </a:t>
            </a:r>
            <a:r>
              <a:rPr lang="en-US" sz="900" dirty="0" err="1">
                <a:effectLst/>
              </a:rPr>
              <a:t>premiación</a:t>
            </a:r>
            <a:r>
              <a:rPr lang="en-US" sz="900" dirty="0">
                <a:effectLst/>
              </a:rPr>
              <a:t>.</a:t>
            </a:r>
          </a:p>
          <a:p>
            <a:r>
              <a:rPr lang="en-US" sz="900" b="1" i="1" dirty="0" err="1">
                <a:solidFill>
                  <a:srgbClr val="FFFFFF"/>
                </a:solidFill>
                <a:effectLst/>
                <a:highlight>
                  <a:srgbClr val="FF0000"/>
                </a:highlight>
              </a:rPr>
              <a:t>Difundido</a:t>
            </a:r>
            <a:r>
              <a:rPr lang="en-US" sz="900" b="1" i="1" dirty="0">
                <a:solidFill>
                  <a:srgbClr val="FFFFFF"/>
                </a:solidFill>
                <a:effectLst/>
                <a:highlight>
                  <a:srgbClr val="FF0000"/>
                </a:highlight>
              </a:rPr>
              <a:t> </a:t>
            </a:r>
            <a:r>
              <a:rPr lang="en-US" sz="900" b="1" i="1" dirty="0" err="1">
                <a:solidFill>
                  <a:srgbClr val="FFFFFF"/>
                </a:solidFill>
                <a:effectLst/>
                <a:highlight>
                  <a:srgbClr val="FF0000"/>
                </a:highlight>
              </a:rPr>
              <a:t>en</a:t>
            </a:r>
            <a:r>
              <a:rPr lang="en-US" sz="900" b="1" i="1" dirty="0">
                <a:solidFill>
                  <a:srgbClr val="FFFFFF"/>
                </a:solidFill>
                <a:effectLst/>
                <a:highlight>
                  <a:srgbClr val="FF0000"/>
                </a:highlight>
              </a:rPr>
              <a:t> </a:t>
            </a:r>
            <a:r>
              <a:rPr lang="en-US" sz="900" b="1" i="1" dirty="0" err="1">
                <a:solidFill>
                  <a:srgbClr val="FFFFFF"/>
                </a:solidFill>
                <a:effectLst/>
                <a:highlight>
                  <a:srgbClr val="FF0000"/>
                </a:highlight>
              </a:rPr>
              <a:t>página</a:t>
            </a:r>
            <a:r>
              <a:rPr lang="en-US" sz="900" b="1" i="1" dirty="0">
                <a:solidFill>
                  <a:srgbClr val="FFFFFF"/>
                </a:solidFill>
                <a:effectLst/>
                <a:highlight>
                  <a:srgbClr val="FF0000"/>
                </a:highlight>
              </a:rPr>
              <a:t> web y redes </a:t>
            </a:r>
            <a:r>
              <a:rPr lang="en-US" sz="900" b="1" i="1" dirty="0" err="1">
                <a:solidFill>
                  <a:srgbClr val="FFFFFF"/>
                </a:solidFill>
                <a:effectLst/>
                <a:highlight>
                  <a:srgbClr val="FF0000"/>
                </a:highlight>
              </a:rPr>
              <a:t>sociales</a:t>
            </a:r>
            <a:r>
              <a:rPr lang="en-US" sz="900" b="1" i="1" dirty="0">
                <a:solidFill>
                  <a:srgbClr val="FFFFFF"/>
                </a:solidFill>
                <a:effectLst/>
                <a:highlight>
                  <a:srgbClr val="FF0000"/>
                </a:highlight>
              </a:rPr>
              <a:t> de la Sech        </a:t>
            </a:r>
            <a:endParaRPr lang="en-US" sz="900" dirty="0">
              <a:solidFill>
                <a:srgbClr val="FFFFFF"/>
              </a:solidFill>
              <a:highlight>
                <a:srgbClr val="FF0000"/>
              </a:highlight>
            </a:endParaRPr>
          </a:p>
        </p:txBody>
      </p:sp>
    </p:spTree>
    <p:extLst>
      <p:ext uri="{BB962C8B-B14F-4D97-AF65-F5344CB8AC3E}">
        <p14:creationId xmlns:p14="http://schemas.microsoft.com/office/powerpoint/2010/main" val="2532387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C10D35-9115-4A0C-B3E4-57F3F0C5E2CE}"/>
              </a:ext>
            </a:extLst>
          </p:cNvPr>
          <p:cNvSpPr>
            <a:spLocks noGrp="1"/>
          </p:cNvSpPr>
          <p:nvPr>
            <p:ph type="title"/>
          </p:nvPr>
        </p:nvSpPr>
        <p:spPr>
          <a:xfrm>
            <a:off x="85060" y="0"/>
            <a:ext cx="3944680" cy="1754372"/>
          </a:xfrm>
        </p:spPr>
        <p:txBody>
          <a:bodyPr/>
          <a:lstStyle/>
          <a:p>
            <a:r>
              <a:rPr lang="es-CL" dirty="0"/>
              <a:t>V.3 “10° Concurso Nacional de Cuentos Teresa Hamel”</a:t>
            </a:r>
          </a:p>
        </p:txBody>
      </p:sp>
      <p:pic>
        <p:nvPicPr>
          <p:cNvPr id="6" name="Marcador de contenido 5" descr="Captura de pantalla de un celular con letras&#10;&#10;Descripción generada automáticamente">
            <a:extLst>
              <a:ext uri="{FF2B5EF4-FFF2-40B4-BE49-F238E27FC236}">
                <a16:creationId xmlns:a16="http://schemas.microsoft.com/office/drawing/2014/main" id="{C030C929-308B-43E9-9263-BFCA0E5F01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78231" y="472846"/>
            <a:ext cx="4207970" cy="5912308"/>
          </a:xfrm>
        </p:spPr>
      </p:pic>
      <p:sp>
        <p:nvSpPr>
          <p:cNvPr id="4" name="Marcador de texto 3">
            <a:extLst>
              <a:ext uri="{FF2B5EF4-FFF2-40B4-BE49-F238E27FC236}">
                <a16:creationId xmlns:a16="http://schemas.microsoft.com/office/drawing/2014/main" id="{C01AB598-59D5-48CD-A2F7-2159BDE08121}"/>
              </a:ext>
            </a:extLst>
          </p:cNvPr>
          <p:cNvSpPr>
            <a:spLocks noGrp="1"/>
          </p:cNvSpPr>
          <p:nvPr>
            <p:ph type="body" sz="half" idx="2"/>
          </p:nvPr>
        </p:nvSpPr>
        <p:spPr>
          <a:xfrm>
            <a:off x="85061" y="1754371"/>
            <a:ext cx="3870252" cy="5055946"/>
          </a:xfrm>
        </p:spPr>
        <p:txBody>
          <a:bodyPr>
            <a:normAutofit fontScale="55000" lnSpcReduction="20000"/>
          </a:bodyPr>
          <a:lstStyle/>
          <a:p>
            <a:pPr algn="l" fontAlgn="base"/>
            <a:r>
              <a:rPr lang="es-MX" b="1" i="0" dirty="0">
                <a:solidFill>
                  <a:srgbClr val="444444"/>
                </a:solidFill>
                <a:effectLst/>
                <a:latin typeface="inherit"/>
              </a:rPr>
              <a:t>BASES</a:t>
            </a:r>
            <a:br>
              <a:rPr lang="es-MX" b="0" i="0" dirty="0">
                <a:solidFill>
                  <a:srgbClr val="444444"/>
                </a:solidFill>
                <a:effectLst/>
                <a:latin typeface="Open Sans"/>
              </a:rPr>
            </a:br>
            <a:r>
              <a:rPr lang="es-MX" b="0" i="0" dirty="0">
                <a:solidFill>
                  <a:srgbClr val="444444"/>
                </a:solidFill>
                <a:effectLst/>
                <a:latin typeface="Open Sans"/>
              </a:rPr>
              <a:t>Convocamos a participar del Concurso Nacional de Cuentos Teresa Hamel a todos los escritores y escritoras chilenos y extranjeros residentes en el país por más de 5 años y que sean mayores de 18 años. No podrán participar los directores en ejercicio y quienes</a:t>
            </a:r>
            <a:br>
              <a:rPr lang="es-MX" b="0" i="0" dirty="0">
                <a:solidFill>
                  <a:srgbClr val="444444"/>
                </a:solidFill>
                <a:effectLst/>
                <a:latin typeface="Open Sans"/>
              </a:rPr>
            </a:br>
            <a:r>
              <a:rPr lang="es-MX" b="0" i="0" dirty="0">
                <a:solidFill>
                  <a:srgbClr val="444444"/>
                </a:solidFill>
                <a:effectLst/>
                <a:latin typeface="Open Sans"/>
              </a:rPr>
              <a:t>hayan obtenido algún premio en el último certamen del concurso, como también quienes conformen la Comisión a cargo del premio Teresa Hamel.</a:t>
            </a:r>
            <a:br>
              <a:rPr lang="es-MX" b="0" i="0" dirty="0">
                <a:solidFill>
                  <a:srgbClr val="444444"/>
                </a:solidFill>
                <a:effectLst/>
                <a:latin typeface="Open Sans"/>
              </a:rPr>
            </a:br>
            <a:br>
              <a:rPr lang="es-MX" b="0" i="0" dirty="0">
                <a:solidFill>
                  <a:srgbClr val="444444"/>
                </a:solidFill>
                <a:effectLst/>
                <a:latin typeface="Open Sans"/>
              </a:rPr>
            </a:br>
            <a:r>
              <a:rPr lang="es-MX" b="1" i="0" dirty="0">
                <a:solidFill>
                  <a:srgbClr val="444444"/>
                </a:solidFill>
                <a:effectLst/>
                <a:latin typeface="inherit"/>
              </a:rPr>
              <a:t>GÉNERO:</a:t>
            </a:r>
            <a:br>
              <a:rPr lang="es-MX" b="0" i="0" dirty="0">
                <a:solidFill>
                  <a:srgbClr val="444444"/>
                </a:solidFill>
                <a:effectLst/>
                <a:latin typeface="Open Sans"/>
              </a:rPr>
            </a:br>
            <a:r>
              <a:rPr lang="es-MX" b="0" i="0" dirty="0">
                <a:solidFill>
                  <a:srgbClr val="444444"/>
                </a:solidFill>
                <a:effectLst/>
                <a:latin typeface="Open Sans"/>
              </a:rPr>
              <a:t>Cada concursante podrá enviar un solo trabajo inédito, género cuento, temática libre, que no haya sido seleccionado en concursos anteriores, ni obras que estén participando de otros certámenes.</a:t>
            </a:r>
            <a:br>
              <a:rPr lang="es-MX" b="0" i="0" dirty="0">
                <a:solidFill>
                  <a:srgbClr val="444444"/>
                </a:solidFill>
                <a:effectLst/>
                <a:latin typeface="Open Sans"/>
              </a:rPr>
            </a:br>
            <a:r>
              <a:rPr lang="es-MX" b="0" i="0" dirty="0">
                <a:solidFill>
                  <a:srgbClr val="444444"/>
                </a:solidFill>
                <a:effectLst/>
                <a:latin typeface="Open Sans"/>
              </a:rPr>
              <a:t>Los cuentos deben tener una extensión máxima de 15 carillas, en formato Word, letra Time New </a:t>
            </a:r>
            <a:r>
              <a:rPr lang="es-MX" b="0" i="0" dirty="0" err="1">
                <a:solidFill>
                  <a:srgbClr val="444444"/>
                </a:solidFill>
                <a:effectLst/>
                <a:latin typeface="Open Sans"/>
              </a:rPr>
              <a:t>Roman</a:t>
            </a:r>
            <a:r>
              <a:rPr lang="es-MX" b="0" i="0" dirty="0">
                <a:solidFill>
                  <a:srgbClr val="444444"/>
                </a:solidFill>
                <a:effectLst/>
                <a:latin typeface="Open Sans"/>
              </a:rPr>
              <a:t>, tamaño 12, a doble espacio, hoja tamaño carta.</a:t>
            </a:r>
            <a:br>
              <a:rPr lang="es-MX" b="0" i="0" dirty="0">
                <a:solidFill>
                  <a:srgbClr val="444444"/>
                </a:solidFill>
                <a:effectLst/>
                <a:latin typeface="Open Sans"/>
              </a:rPr>
            </a:br>
            <a:br>
              <a:rPr lang="es-MX" b="0" i="0" dirty="0">
                <a:solidFill>
                  <a:srgbClr val="444444"/>
                </a:solidFill>
                <a:effectLst/>
                <a:latin typeface="Open Sans"/>
              </a:rPr>
            </a:br>
            <a:r>
              <a:rPr lang="es-MX" b="1" i="0" dirty="0">
                <a:solidFill>
                  <a:srgbClr val="444444"/>
                </a:solidFill>
                <a:effectLst/>
                <a:latin typeface="inherit"/>
              </a:rPr>
              <a:t>RECEPCIÓN:</a:t>
            </a:r>
            <a:br>
              <a:rPr lang="es-MX" b="0" i="0" dirty="0">
                <a:solidFill>
                  <a:srgbClr val="444444"/>
                </a:solidFill>
                <a:effectLst/>
                <a:latin typeface="Open Sans"/>
              </a:rPr>
            </a:br>
            <a:r>
              <a:rPr lang="es-MX" b="0" i="0" dirty="0">
                <a:solidFill>
                  <a:srgbClr val="444444"/>
                </a:solidFill>
                <a:effectLst/>
                <a:latin typeface="Open Sans"/>
              </a:rPr>
              <a:t>La recepción de los cuentos se iniciará en el mes de Julio de 2020 y finalizará el 25 de Septiembre de 2020.</a:t>
            </a:r>
            <a:br>
              <a:rPr lang="es-MX" b="0" i="0" dirty="0">
                <a:solidFill>
                  <a:srgbClr val="444444"/>
                </a:solidFill>
                <a:effectLst/>
                <a:latin typeface="Open Sans"/>
              </a:rPr>
            </a:br>
            <a:r>
              <a:rPr lang="es-MX" b="0" i="0" dirty="0">
                <a:solidFill>
                  <a:srgbClr val="444444"/>
                </a:solidFill>
                <a:effectLst/>
                <a:latin typeface="Open Sans"/>
              </a:rPr>
              <a:t>Las postulaciones deben ser enviadas exclusivamente por correo electrónico, respetando las fechas que contemplan, inicio y finalización del concurso.</a:t>
            </a:r>
            <a:br>
              <a:rPr lang="es-MX" b="0" i="0" dirty="0">
                <a:solidFill>
                  <a:srgbClr val="444444"/>
                </a:solidFill>
                <a:effectLst/>
                <a:latin typeface="Open Sans"/>
              </a:rPr>
            </a:br>
            <a:r>
              <a:rPr lang="es-MX" b="0" i="0" dirty="0">
                <a:solidFill>
                  <a:srgbClr val="444444"/>
                </a:solidFill>
                <a:effectLst/>
                <a:latin typeface="Open Sans"/>
              </a:rPr>
              <a:t>Por correo electrónico a: teresahamel@sech.cl indicando claramente sólo el título del cuento y seudónimo al principio y al final del cuento.</a:t>
            </a:r>
            <a:br>
              <a:rPr lang="es-MX" b="0" i="0" dirty="0">
                <a:solidFill>
                  <a:srgbClr val="444444"/>
                </a:solidFill>
                <a:effectLst/>
                <a:latin typeface="Open Sans"/>
              </a:rPr>
            </a:br>
            <a:br>
              <a:rPr lang="es-MX" b="0" i="0" dirty="0">
                <a:solidFill>
                  <a:srgbClr val="444444"/>
                </a:solidFill>
                <a:effectLst/>
                <a:latin typeface="Open Sans"/>
              </a:rPr>
            </a:br>
            <a:r>
              <a:rPr lang="es-MX" b="1" i="0" dirty="0">
                <a:solidFill>
                  <a:srgbClr val="444444"/>
                </a:solidFill>
                <a:effectLst/>
                <a:latin typeface="inherit"/>
              </a:rPr>
              <a:t>En el documento adjunto se indicará:</a:t>
            </a:r>
            <a:br>
              <a:rPr lang="es-MX" b="1" i="0" dirty="0">
                <a:solidFill>
                  <a:srgbClr val="444444"/>
                </a:solidFill>
                <a:effectLst/>
                <a:latin typeface="inherit"/>
              </a:rPr>
            </a:br>
            <a:r>
              <a:rPr lang="es-MX" b="1" i="0" dirty="0">
                <a:solidFill>
                  <a:srgbClr val="444444"/>
                </a:solidFill>
                <a:effectLst/>
                <a:latin typeface="inherit"/>
              </a:rPr>
              <a:t>- </a:t>
            </a:r>
            <a:r>
              <a:rPr lang="es-MX" b="0" i="0" dirty="0">
                <a:solidFill>
                  <a:srgbClr val="444444"/>
                </a:solidFill>
                <a:effectLst/>
                <a:latin typeface="inherit"/>
              </a:rPr>
              <a:t>Título de la obra</a:t>
            </a:r>
            <a:br>
              <a:rPr lang="es-MX" b="0" i="0" dirty="0">
                <a:solidFill>
                  <a:srgbClr val="444444"/>
                </a:solidFill>
                <a:effectLst/>
                <a:latin typeface="inherit"/>
              </a:rPr>
            </a:br>
            <a:r>
              <a:rPr lang="es-MX" b="0" i="0" dirty="0">
                <a:solidFill>
                  <a:srgbClr val="444444"/>
                </a:solidFill>
                <a:effectLst/>
                <a:latin typeface="inherit"/>
              </a:rPr>
              <a:t>- Seudónimo utilizado</a:t>
            </a:r>
            <a:br>
              <a:rPr lang="es-MX" b="0" i="0" dirty="0">
                <a:solidFill>
                  <a:srgbClr val="444444"/>
                </a:solidFill>
                <a:effectLst/>
                <a:latin typeface="inherit"/>
              </a:rPr>
            </a:br>
            <a:r>
              <a:rPr lang="es-MX" b="0" i="0" dirty="0">
                <a:solidFill>
                  <a:srgbClr val="444444"/>
                </a:solidFill>
                <a:effectLst/>
                <a:latin typeface="inherit"/>
              </a:rPr>
              <a:t>- Nombre completo</a:t>
            </a:r>
            <a:br>
              <a:rPr lang="es-MX" b="0" i="0" dirty="0">
                <a:solidFill>
                  <a:srgbClr val="444444"/>
                </a:solidFill>
                <a:effectLst/>
                <a:latin typeface="inherit"/>
              </a:rPr>
            </a:br>
            <a:r>
              <a:rPr lang="es-MX" b="0" i="0" dirty="0">
                <a:solidFill>
                  <a:srgbClr val="444444"/>
                </a:solidFill>
                <a:effectLst/>
                <a:latin typeface="inherit"/>
              </a:rPr>
              <a:t>- Rut</a:t>
            </a:r>
            <a:br>
              <a:rPr lang="es-MX" dirty="0">
                <a:solidFill>
                  <a:srgbClr val="444444"/>
                </a:solidFill>
                <a:latin typeface="inherit"/>
              </a:rPr>
            </a:br>
            <a:r>
              <a:rPr lang="es-MX" dirty="0">
                <a:solidFill>
                  <a:srgbClr val="444444"/>
                </a:solidFill>
                <a:latin typeface="inherit"/>
              </a:rPr>
              <a:t>- </a:t>
            </a:r>
            <a:r>
              <a:rPr lang="es-MX" b="0" i="0" dirty="0">
                <a:solidFill>
                  <a:srgbClr val="444444"/>
                </a:solidFill>
                <a:effectLst/>
                <a:latin typeface="inherit"/>
              </a:rPr>
              <a:t>Fecha de Nacimiento</a:t>
            </a:r>
            <a:br>
              <a:rPr lang="es-MX" b="0" i="0" dirty="0">
                <a:solidFill>
                  <a:srgbClr val="444444"/>
                </a:solidFill>
                <a:effectLst/>
                <a:latin typeface="inherit"/>
              </a:rPr>
            </a:br>
            <a:r>
              <a:rPr lang="es-MX" b="0" i="0" dirty="0">
                <a:solidFill>
                  <a:srgbClr val="444444"/>
                </a:solidFill>
                <a:effectLst/>
                <a:latin typeface="inherit"/>
              </a:rPr>
              <a:t>- Nacionalidad</a:t>
            </a:r>
            <a:br>
              <a:rPr lang="es-MX" dirty="0">
                <a:solidFill>
                  <a:srgbClr val="444444"/>
                </a:solidFill>
                <a:latin typeface="inherit"/>
              </a:rPr>
            </a:br>
            <a:r>
              <a:rPr lang="es-MX" dirty="0">
                <a:solidFill>
                  <a:srgbClr val="444444"/>
                </a:solidFill>
                <a:latin typeface="inherit"/>
              </a:rPr>
              <a:t>- </a:t>
            </a:r>
            <a:r>
              <a:rPr lang="es-MX" b="0" i="0" dirty="0">
                <a:solidFill>
                  <a:srgbClr val="444444"/>
                </a:solidFill>
                <a:effectLst/>
                <a:latin typeface="inherit"/>
              </a:rPr>
              <a:t>Correo electrónico</a:t>
            </a:r>
            <a:br>
              <a:rPr lang="es-MX" b="0" i="0" dirty="0">
                <a:solidFill>
                  <a:srgbClr val="444444"/>
                </a:solidFill>
                <a:effectLst/>
                <a:latin typeface="inherit"/>
              </a:rPr>
            </a:br>
            <a:r>
              <a:rPr lang="es-MX" b="0" i="0" dirty="0">
                <a:solidFill>
                  <a:srgbClr val="444444"/>
                </a:solidFill>
                <a:effectLst/>
                <a:latin typeface="inherit"/>
              </a:rPr>
              <a:t>- Teléfono</a:t>
            </a:r>
            <a:br>
              <a:rPr lang="es-MX" dirty="0">
                <a:solidFill>
                  <a:srgbClr val="444444"/>
                </a:solidFill>
                <a:latin typeface="inherit"/>
              </a:rPr>
            </a:br>
            <a:r>
              <a:rPr lang="es-MX" dirty="0">
                <a:solidFill>
                  <a:srgbClr val="444444"/>
                </a:solidFill>
                <a:latin typeface="inherit"/>
              </a:rPr>
              <a:t>- </a:t>
            </a:r>
            <a:r>
              <a:rPr lang="es-MX" b="0" i="0" dirty="0">
                <a:solidFill>
                  <a:srgbClr val="444444"/>
                </a:solidFill>
                <a:effectLst/>
                <a:latin typeface="inherit"/>
              </a:rPr>
              <a:t>Domicilio particular</a:t>
            </a:r>
            <a:br>
              <a:rPr lang="es-MX" b="0" i="0" dirty="0">
                <a:solidFill>
                  <a:srgbClr val="444444"/>
                </a:solidFill>
                <a:effectLst/>
                <a:latin typeface="inherit"/>
              </a:rPr>
            </a:br>
            <a:br>
              <a:rPr lang="es-MX" b="0" i="0" dirty="0">
                <a:solidFill>
                  <a:srgbClr val="444444"/>
                </a:solidFill>
                <a:effectLst/>
                <a:latin typeface="inherit"/>
              </a:rPr>
            </a:br>
            <a:r>
              <a:rPr lang="es-MX" b="1" i="0" dirty="0">
                <a:solidFill>
                  <a:srgbClr val="444444"/>
                </a:solidFill>
                <a:effectLst/>
                <a:latin typeface="inherit"/>
              </a:rPr>
              <a:t>JURADO</a:t>
            </a:r>
            <a:br>
              <a:rPr lang="es-MX" b="0" i="0" dirty="0">
                <a:solidFill>
                  <a:srgbClr val="444444"/>
                </a:solidFill>
                <a:effectLst/>
                <a:latin typeface="inherit"/>
              </a:rPr>
            </a:br>
            <a:r>
              <a:rPr lang="es-MX" b="0" i="0" dirty="0">
                <a:solidFill>
                  <a:srgbClr val="444444"/>
                </a:solidFill>
                <a:effectLst/>
                <a:latin typeface="inherit"/>
              </a:rPr>
              <a:t>El jurado estará compuesto por al menos un integrante del Directorio en ejercicio de la </a:t>
            </a:r>
            <a:r>
              <a:rPr lang="es-MX" b="0" i="0" dirty="0" err="1">
                <a:solidFill>
                  <a:srgbClr val="444444"/>
                </a:solidFill>
                <a:effectLst/>
                <a:latin typeface="inherit"/>
              </a:rPr>
              <a:t>Sech</a:t>
            </a:r>
            <a:r>
              <a:rPr lang="es-MX" b="0" i="0" dirty="0">
                <a:solidFill>
                  <a:srgbClr val="444444"/>
                </a:solidFill>
                <a:effectLst/>
                <a:latin typeface="inherit"/>
              </a:rPr>
              <a:t> y dos destacados narradores del ámbito nacional, los que serán dados a conocer oportunamente.</a:t>
            </a:r>
            <a:br>
              <a:rPr lang="es-MX" b="0" i="0" dirty="0">
                <a:solidFill>
                  <a:srgbClr val="444444"/>
                </a:solidFill>
                <a:effectLst/>
                <a:latin typeface="inherit"/>
              </a:rPr>
            </a:br>
            <a:r>
              <a:rPr lang="es-MX" b="0" i="0" dirty="0">
                <a:solidFill>
                  <a:srgbClr val="444444"/>
                </a:solidFill>
                <a:effectLst/>
                <a:latin typeface="inherit"/>
              </a:rPr>
              <a:t>El concurso no podrá ser declarado desierto y el fallo del jurado será inapelable. Los resultados se comunicarán a través de la prensa y de la página web de la Sociedad de Escritores de Chile www.sech.cl</a:t>
            </a:r>
            <a:br>
              <a:rPr lang="es-MX" b="0" i="0" dirty="0">
                <a:solidFill>
                  <a:srgbClr val="444444"/>
                </a:solidFill>
                <a:effectLst/>
                <a:latin typeface="inherit"/>
              </a:rPr>
            </a:br>
            <a:br>
              <a:rPr lang="es-MX" b="0" i="0" dirty="0">
                <a:solidFill>
                  <a:srgbClr val="444444"/>
                </a:solidFill>
                <a:effectLst/>
                <a:latin typeface="inherit"/>
              </a:rPr>
            </a:br>
            <a:r>
              <a:rPr lang="es-MX" b="1" i="0" dirty="0">
                <a:solidFill>
                  <a:srgbClr val="444444"/>
                </a:solidFill>
                <a:effectLst/>
                <a:latin typeface="inherit"/>
              </a:rPr>
              <a:t>PREMIOS:</a:t>
            </a:r>
            <a:br>
              <a:rPr lang="es-MX" b="0" i="0" dirty="0">
                <a:solidFill>
                  <a:srgbClr val="444444"/>
                </a:solidFill>
                <a:effectLst/>
                <a:latin typeface="inherit"/>
              </a:rPr>
            </a:br>
            <a:r>
              <a:rPr lang="es-MX" b="0" i="0" dirty="0">
                <a:solidFill>
                  <a:srgbClr val="444444"/>
                </a:solidFill>
                <a:effectLst/>
                <a:latin typeface="inherit"/>
              </a:rPr>
              <a:t>Se otorgarán 3 premios:</a:t>
            </a:r>
            <a:br>
              <a:rPr lang="es-MX" b="0" i="0" dirty="0">
                <a:solidFill>
                  <a:srgbClr val="444444"/>
                </a:solidFill>
                <a:effectLst/>
                <a:latin typeface="inherit"/>
              </a:rPr>
            </a:br>
            <a:r>
              <a:rPr lang="es-MX" b="0" i="0" dirty="0">
                <a:solidFill>
                  <a:srgbClr val="444444"/>
                </a:solidFill>
                <a:effectLst/>
                <a:latin typeface="inherit"/>
              </a:rPr>
              <a:t>1er. Lugar 800.000 (Ochocientos mil pesos)</a:t>
            </a:r>
            <a:br>
              <a:rPr lang="es-MX" b="0" i="0" dirty="0">
                <a:solidFill>
                  <a:srgbClr val="444444"/>
                </a:solidFill>
                <a:effectLst/>
                <a:latin typeface="inherit"/>
              </a:rPr>
            </a:br>
            <a:r>
              <a:rPr lang="es-MX" b="0" i="0" dirty="0">
                <a:solidFill>
                  <a:srgbClr val="444444"/>
                </a:solidFill>
                <a:effectLst/>
                <a:latin typeface="inherit"/>
              </a:rPr>
              <a:t>2do. Lugar 400.000 (Cuatrocientos mil pesos)</a:t>
            </a:r>
            <a:br>
              <a:rPr lang="es-MX" b="0" i="0" dirty="0">
                <a:solidFill>
                  <a:srgbClr val="444444"/>
                </a:solidFill>
                <a:effectLst/>
                <a:latin typeface="inherit"/>
              </a:rPr>
            </a:br>
            <a:r>
              <a:rPr lang="es-MX" b="0" i="0" dirty="0">
                <a:solidFill>
                  <a:srgbClr val="444444"/>
                </a:solidFill>
                <a:effectLst/>
                <a:latin typeface="inherit"/>
              </a:rPr>
              <a:t>3er. Lugar 250.000 (Doscientos cincuenta mil pesos)</a:t>
            </a:r>
            <a:br>
              <a:rPr lang="es-MX" b="0" i="0" dirty="0">
                <a:solidFill>
                  <a:srgbClr val="444444"/>
                </a:solidFill>
                <a:effectLst/>
                <a:latin typeface="inherit"/>
              </a:rPr>
            </a:br>
            <a:r>
              <a:rPr lang="es-MX" b="0" i="0" dirty="0">
                <a:solidFill>
                  <a:srgbClr val="444444"/>
                </a:solidFill>
                <a:effectLst/>
                <a:latin typeface="inherit"/>
              </a:rPr>
              <a:t>Más las menciones honrosas que el jurado estime conveniente. Además del diploma y la publicación de las obras que resulten ganadores. Cada escritor recibirá 10 ejemplares del libro.</a:t>
            </a:r>
            <a:br>
              <a:rPr lang="es-MX" b="0" i="0" dirty="0">
                <a:solidFill>
                  <a:srgbClr val="444444"/>
                </a:solidFill>
                <a:effectLst/>
                <a:latin typeface="inherit"/>
              </a:rPr>
            </a:br>
            <a:br>
              <a:rPr lang="es-MX" b="0" i="0" dirty="0">
                <a:solidFill>
                  <a:srgbClr val="444444"/>
                </a:solidFill>
                <a:effectLst/>
                <a:latin typeface="inherit"/>
              </a:rPr>
            </a:br>
            <a:r>
              <a:rPr lang="es-MX" b="1" i="0" dirty="0">
                <a:solidFill>
                  <a:srgbClr val="444444"/>
                </a:solidFill>
                <a:effectLst/>
                <a:latin typeface="inherit"/>
              </a:rPr>
              <a:t>OTROS</a:t>
            </a:r>
            <a:br>
              <a:rPr lang="es-MX" b="0" i="0" dirty="0">
                <a:solidFill>
                  <a:srgbClr val="444444"/>
                </a:solidFill>
                <a:effectLst/>
                <a:latin typeface="inherit"/>
              </a:rPr>
            </a:br>
            <a:r>
              <a:rPr lang="es-MX" b="0" i="0" dirty="0">
                <a:solidFill>
                  <a:srgbClr val="444444"/>
                </a:solidFill>
                <a:effectLst/>
                <a:latin typeface="inherit"/>
              </a:rPr>
              <a:t>La Sociedad de Escritores de Chile se reserva el derecho de publicar y difundir los cuentos ganadores por los medios que considere conveniente para darle realce al certamen.</a:t>
            </a:r>
          </a:p>
          <a:p>
            <a:r>
              <a:rPr lang="es-MX" b="1" i="1" dirty="0">
                <a:solidFill>
                  <a:schemeClr val="bg1"/>
                </a:solidFill>
                <a:effectLst/>
                <a:latin typeface="inherit"/>
              </a:rPr>
              <a:t>Difundido en página web y redes sociales de la </a:t>
            </a:r>
            <a:r>
              <a:rPr lang="es-MX" b="1" i="1" dirty="0" err="1">
                <a:solidFill>
                  <a:schemeClr val="bg1"/>
                </a:solidFill>
                <a:effectLst/>
                <a:latin typeface="inherit"/>
              </a:rPr>
              <a:t>Sech</a:t>
            </a:r>
            <a:r>
              <a:rPr lang="es-MX" b="1" i="1" dirty="0">
                <a:solidFill>
                  <a:schemeClr val="bg1"/>
                </a:solidFill>
                <a:effectLst/>
                <a:latin typeface="inherit"/>
              </a:rPr>
              <a:t>  </a:t>
            </a:r>
            <a:r>
              <a:rPr lang="es-MX" b="1" i="1" dirty="0">
                <a:solidFill>
                  <a:srgbClr val="444444"/>
                </a:solidFill>
                <a:effectLst/>
                <a:latin typeface="inherit"/>
              </a:rPr>
              <a:t> </a:t>
            </a:r>
            <a:endParaRPr lang="es-CL" dirty="0"/>
          </a:p>
        </p:txBody>
      </p:sp>
    </p:spTree>
    <p:extLst>
      <p:ext uri="{BB962C8B-B14F-4D97-AF65-F5344CB8AC3E}">
        <p14:creationId xmlns:p14="http://schemas.microsoft.com/office/powerpoint/2010/main" val="1730561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12CE1-84BE-49A5-8E22-CAE39D0D5EBB}"/>
              </a:ext>
            </a:extLst>
          </p:cNvPr>
          <p:cNvSpPr>
            <a:spLocks noGrp="1"/>
          </p:cNvSpPr>
          <p:nvPr>
            <p:ph type="title"/>
          </p:nvPr>
        </p:nvSpPr>
        <p:spPr>
          <a:xfrm>
            <a:off x="6833938" y="1147445"/>
            <a:ext cx="4717982" cy="2497027"/>
          </a:xfrm>
          <a:noFill/>
        </p:spPr>
        <p:txBody>
          <a:bodyPr vert="horz" lIns="91440" tIns="45720" rIns="91440" bIns="45720" rtlCol="0" anchor="b">
            <a:normAutofit/>
          </a:bodyPr>
          <a:lstStyle/>
          <a:p>
            <a:r>
              <a:rPr lang="en-US" sz="3100" b="1" dirty="0"/>
              <a:t>ACTIVIDADES ADICIONALES</a:t>
            </a:r>
            <a:br>
              <a:rPr lang="en-US" dirty="0"/>
            </a:br>
            <a:br>
              <a:rPr lang="en-US" dirty="0"/>
            </a:br>
            <a:endParaRPr lang="en-US" dirty="0"/>
          </a:p>
        </p:txBody>
      </p:sp>
      <p:pic>
        <p:nvPicPr>
          <p:cNvPr id="10" name="Imagen 4">
            <a:extLst>
              <a:ext uri="{FF2B5EF4-FFF2-40B4-BE49-F238E27FC236}">
                <a16:creationId xmlns:a16="http://schemas.microsoft.com/office/drawing/2014/main" id="{F325E01F-AB2E-46D2-BB9F-884E34CC1197}"/>
              </a:ext>
            </a:extLst>
          </p:cNvPr>
          <p:cNvPicPr>
            <a:picLocks noChangeAspect="1"/>
          </p:cNvPicPr>
          <p:nvPr/>
        </p:nvPicPr>
        <p:blipFill rotWithShape="1">
          <a:blip r:embed="rId2">
            <a:extLst>
              <a:ext uri="{28A0092B-C50C-407E-A947-70E740481C1C}">
                <a14:useLocalDpi xmlns:a14="http://schemas.microsoft.com/office/drawing/2010/main" val="0"/>
              </a:ext>
            </a:extLst>
          </a:blip>
          <a:srcRect t="4202" r="2" b="4780"/>
          <a:stretch/>
        </p:blipFill>
        <p:spPr>
          <a:xfrm>
            <a:off x="1945398" y="2395959"/>
            <a:ext cx="2071868" cy="1953017"/>
          </a:xfrm>
          <a:prstGeom prst="rect">
            <a:avLst/>
          </a:prstGeom>
        </p:spPr>
      </p:pic>
      <p:sp>
        <p:nvSpPr>
          <p:cNvPr id="9" name="Rectángulo 8">
            <a:extLst>
              <a:ext uri="{FF2B5EF4-FFF2-40B4-BE49-F238E27FC236}">
                <a16:creationId xmlns:a16="http://schemas.microsoft.com/office/drawing/2014/main" id="{45607A4A-602D-45DC-879D-AB32E173DCD1}"/>
              </a:ext>
            </a:extLst>
          </p:cNvPr>
          <p:cNvSpPr/>
          <p:nvPr/>
        </p:nvSpPr>
        <p:spPr>
          <a:xfrm flipH="1">
            <a:off x="1945398" y="4642244"/>
            <a:ext cx="2880095" cy="307777"/>
          </a:xfrm>
          <a:prstGeom prst="rect">
            <a:avLst/>
          </a:prstGeom>
        </p:spPr>
        <p:txBody>
          <a:bodyPr wrap="square">
            <a:spAutoFit/>
          </a:bodyPr>
          <a:lstStyle/>
          <a:p>
            <a:r>
              <a:rPr lang="en-US" sz="1400" b="1" dirty="0"/>
              <a:t>Sociedad de </a:t>
            </a:r>
            <a:r>
              <a:rPr lang="en-US" sz="1400" b="1" dirty="0" err="1"/>
              <a:t>Escritores</a:t>
            </a:r>
            <a:r>
              <a:rPr lang="en-US" sz="1400" b="1" dirty="0"/>
              <a:t> de Chile</a:t>
            </a:r>
            <a:endParaRPr lang="es-CL" sz="1400" b="1" dirty="0"/>
          </a:p>
        </p:txBody>
      </p:sp>
    </p:spTree>
    <p:extLst>
      <p:ext uri="{BB962C8B-B14F-4D97-AF65-F5344CB8AC3E}">
        <p14:creationId xmlns:p14="http://schemas.microsoft.com/office/powerpoint/2010/main" val="660945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6494FA05-66EB-4A63-997F-3A3353C84950}"/>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a:solidFill>
                  <a:srgbClr val="FFFFFF"/>
                </a:solidFill>
              </a:rPr>
              <a:t>II. “1ª. Feria Feminista del Libro”</a:t>
            </a:r>
          </a:p>
        </p:txBody>
      </p:sp>
      <p:sp>
        <p:nvSpPr>
          <p:cNvPr id="3" name="Marcador de contenido 2">
            <a:extLst>
              <a:ext uri="{FF2B5EF4-FFF2-40B4-BE49-F238E27FC236}">
                <a16:creationId xmlns:a16="http://schemas.microsoft.com/office/drawing/2014/main" id="{69DD38DC-74B9-485C-946C-1E1F434EA652}"/>
              </a:ext>
            </a:extLst>
          </p:cNvPr>
          <p:cNvSpPr>
            <a:spLocks noGrp="1"/>
          </p:cNvSpPr>
          <p:nvPr>
            <p:ph sz="half" idx="1"/>
          </p:nvPr>
        </p:nvSpPr>
        <p:spPr>
          <a:xfrm>
            <a:off x="492371" y="2653800"/>
            <a:ext cx="3084844" cy="3335519"/>
          </a:xfrm>
        </p:spPr>
        <p:txBody>
          <a:bodyPr vert="horz" lIns="0" tIns="45720" rIns="0" bIns="45720" rtlCol="0">
            <a:normAutofit/>
          </a:bodyPr>
          <a:lstStyle/>
          <a:p>
            <a:r>
              <a:rPr lang="en-US" sz="1500">
                <a:solidFill>
                  <a:srgbClr val="FFFFFF"/>
                </a:solidFill>
              </a:rPr>
              <a:t>Región de Coquimbo. Con la participación de la directora de La Sociedad de Escritores de Chile, Carmen Berenguer.</a:t>
            </a:r>
          </a:p>
          <a:p>
            <a:r>
              <a:rPr lang="en-US" sz="1500">
                <a:solidFill>
                  <a:srgbClr val="FFFFFF"/>
                </a:solidFill>
              </a:rPr>
              <a:t>Se realiza el día 22 de agosto a las 18 hrs. A través del F.Live de la Municipalidad de La Serena, Departamento de Eventos.</a:t>
            </a:r>
          </a:p>
        </p:txBody>
      </p:sp>
      <p:sp>
        <p:nvSpPr>
          <p:cNvPr id="81" name="Rectangle 8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386" name="Picture 2" descr="La imagen puede contener: una persona, texto que dice &quot;1a FERIA FEMINISTA DEL LIBRO Región de Coquimbo 22 Ago 18 hrs Podemos recoger un manantial de hostias decorar la cordillera como torta novios cortar un trozo grande para los museos. f LIVE mama Marx, 2006 Departamento CARMEN BERENGUER Eventos iiadel Region Coquimbo jimbo LIVE MunicipalidaddeLaS Serena Más Información: nbo@g *Coloquio con candidata Auspicia: Organiza: RFaL REDFEMINISTAdeILIBRO Premio Nacional de Literatura Carmen Berenguer. Presenta Marcela Reyes Harris. Colabora: TENNO LaSerena Albricias BORDEICIONES EDICIONES MONEDA CALLE&quot;">
            <a:extLst>
              <a:ext uri="{FF2B5EF4-FFF2-40B4-BE49-F238E27FC236}">
                <a16:creationId xmlns:a16="http://schemas.microsoft.com/office/drawing/2014/main" id="{36B15CC2-9332-4C0B-9954-6B039FE160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52138" y="640080"/>
            <a:ext cx="557784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33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9F6E38-C76D-4CE6-83E5-6F7B5DDF6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FFB1B79-7239-4F3F-A70E-3CB7B15A41C9}"/>
              </a:ext>
            </a:extLst>
          </p:cNvPr>
          <p:cNvSpPr>
            <a:spLocks noGrp="1"/>
          </p:cNvSpPr>
          <p:nvPr>
            <p:ph type="title"/>
          </p:nvPr>
        </p:nvSpPr>
        <p:spPr>
          <a:xfrm>
            <a:off x="7121230" y="639097"/>
            <a:ext cx="4579157" cy="3686015"/>
          </a:xfrm>
        </p:spPr>
        <p:txBody>
          <a:bodyPr vert="horz" lIns="91440" tIns="45720" rIns="91440" bIns="45720" rtlCol="0" anchor="b">
            <a:normAutofit/>
          </a:bodyPr>
          <a:lstStyle/>
          <a:p>
            <a:r>
              <a:rPr lang="en-US" sz="6700">
                <a:solidFill>
                  <a:schemeClr val="tx1">
                    <a:lumMod val="85000"/>
                    <a:lumOff val="15000"/>
                  </a:schemeClr>
                </a:solidFill>
              </a:rPr>
              <a:t>I.2 Talleres de poesía, biografía y memoria</a:t>
            </a:r>
          </a:p>
        </p:txBody>
      </p:sp>
      <p:sp>
        <p:nvSpPr>
          <p:cNvPr id="79" name="Rectangle 78">
            <a:extLst>
              <a:ext uri="{FF2B5EF4-FFF2-40B4-BE49-F238E27FC236}">
                <a16:creationId xmlns:a16="http://schemas.microsoft.com/office/drawing/2014/main" id="{3E3EF1E0-3F0C-476E-8366-6FDC6F414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17B5613-D9CE-4810-9201-A123DE903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a poesía en el deporte - Mi Columna Deportiva">
            <a:extLst>
              <a:ext uri="{FF2B5EF4-FFF2-40B4-BE49-F238E27FC236}">
                <a16:creationId xmlns:a16="http://schemas.microsoft.com/office/drawing/2014/main" id="{830DD599-4CF8-4387-9441-14FEFECEEE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8336" y="1300576"/>
            <a:ext cx="2784700" cy="1450551"/>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DE5EC5CE-C2C3-4ABC-8672-A86010657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41DA037-ADF2-4A57-B4F3-68A3DC91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3DD70C-A9D7-4E64-9001-DE337AFE3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DFB066-C18B-4818-8EB4-C11A665630E7}"/>
              </a:ext>
            </a:extLst>
          </p:cNvPr>
          <p:cNvPicPr>
            <a:picLocks noChangeAspect="1"/>
          </p:cNvPicPr>
          <p:nvPr/>
        </p:nvPicPr>
        <p:blipFill rotWithShape="1">
          <a:blip r:embed="rId3">
            <a:extLst>
              <a:ext uri="{28A0092B-C50C-407E-A947-70E740481C1C}">
                <a14:useLocalDpi xmlns:a14="http://schemas.microsoft.com/office/drawing/2010/main" val="0"/>
              </a:ext>
            </a:extLst>
          </a:blip>
          <a:srcRect t="4202" r="2" b="4780"/>
          <a:stretch/>
        </p:blipFill>
        <p:spPr>
          <a:xfrm>
            <a:off x="3664752" y="3172906"/>
            <a:ext cx="2295082" cy="2088980"/>
          </a:xfrm>
          <a:prstGeom prst="rect">
            <a:avLst/>
          </a:prstGeom>
        </p:spPr>
      </p:pic>
      <p:cxnSp>
        <p:nvCxnSpPr>
          <p:cNvPr id="89" name="Straight Connector 88">
            <a:extLst>
              <a:ext uri="{FF2B5EF4-FFF2-40B4-BE49-F238E27FC236}">
                <a16:creationId xmlns:a16="http://schemas.microsoft.com/office/drawing/2014/main" id="{F3A65A51-8114-4437-8E04-A4FD05BD89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7839"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71FA22CF-116B-4645-966C-12602996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1404B88B-611D-49A6-A6CE-50699B730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508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3F74E2E0-D8A1-4B02-8052-4CFCCFEC3A99}"/>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a:solidFill>
                  <a:srgbClr val="FFFFFF"/>
                </a:solidFill>
              </a:rPr>
              <a:t>II. “Jaque Mate con Damaris”	</a:t>
            </a:r>
          </a:p>
        </p:txBody>
      </p:sp>
      <p:sp>
        <p:nvSpPr>
          <p:cNvPr id="3" name="Marcador de contenido 2">
            <a:extLst>
              <a:ext uri="{FF2B5EF4-FFF2-40B4-BE49-F238E27FC236}">
                <a16:creationId xmlns:a16="http://schemas.microsoft.com/office/drawing/2014/main" id="{AF895CC3-7F69-43F7-9BC2-FFBD4127AFCC}"/>
              </a:ext>
            </a:extLst>
          </p:cNvPr>
          <p:cNvSpPr>
            <a:spLocks noGrp="1"/>
          </p:cNvSpPr>
          <p:nvPr>
            <p:ph sz="half" idx="1"/>
          </p:nvPr>
        </p:nvSpPr>
        <p:spPr>
          <a:xfrm>
            <a:off x="492371" y="2653800"/>
            <a:ext cx="3084844" cy="3335519"/>
          </a:xfrm>
        </p:spPr>
        <p:txBody>
          <a:bodyPr vert="horz" lIns="0" tIns="45720" rIns="0" bIns="45720" rtlCol="0">
            <a:normAutofit/>
          </a:bodyPr>
          <a:lstStyle/>
          <a:p>
            <a:r>
              <a:rPr lang="en-US" sz="1500" dirty="0">
                <a:solidFill>
                  <a:srgbClr val="FFFFFF"/>
                </a:solidFill>
              </a:rPr>
              <a:t>Domingo 23 de Agosto, a </a:t>
            </a:r>
            <a:r>
              <a:rPr lang="es-CL" sz="1500" dirty="0">
                <a:solidFill>
                  <a:srgbClr val="FFFFFF"/>
                </a:solidFill>
              </a:rPr>
              <a:t>través</a:t>
            </a:r>
            <a:r>
              <a:rPr lang="en-US" sz="1500" dirty="0">
                <a:solidFill>
                  <a:srgbClr val="FFFFFF"/>
                </a:solidFill>
              </a:rPr>
              <a:t> de </a:t>
            </a:r>
            <a:r>
              <a:rPr lang="en-US" sz="1500" dirty="0" err="1">
                <a:solidFill>
                  <a:srgbClr val="FFFFFF"/>
                </a:solidFill>
              </a:rPr>
              <a:t>youtube</a:t>
            </a:r>
            <a:r>
              <a:rPr lang="en-US" sz="1500" dirty="0">
                <a:solidFill>
                  <a:srgbClr val="FFFFFF"/>
                </a:solidFill>
              </a:rPr>
              <a:t>.</a:t>
            </a:r>
          </a:p>
          <a:p>
            <a:r>
              <a:rPr lang="en-US" sz="1500" dirty="0" err="1">
                <a:solidFill>
                  <a:srgbClr val="FFFFFF"/>
                </a:solidFill>
              </a:rPr>
              <a:t>Entrevista</a:t>
            </a:r>
            <a:r>
              <a:rPr lang="en-US" sz="1500" dirty="0">
                <a:solidFill>
                  <a:srgbClr val="FFFFFF"/>
                </a:solidFill>
              </a:rPr>
              <a:t> a </a:t>
            </a:r>
            <a:r>
              <a:rPr lang="en-US" sz="1500" dirty="0" err="1">
                <a:solidFill>
                  <a:srgbClr val="FFFFFF"/>
                </a:solidFill>
              </a:rPr>
              <a:t>nuestro</a:t>
            </a:r>
            <a:r>
              <a:rPr lang="en-US" sz="1500" dirty="0">
                <a:solidFill>
                  <a:srgbClr val="FFFFFF"/>
                </a:solidFill>
              </a:rPr>
              <a:t> socio y </a:t>
            </a:r>
            <a:r>
              <a:rPr lang="en-US" sz="1500" dirty="0" err="1">
                <a:solidFill>
                  <a:srgbClr val="FFFFFF"/>
                </a:solidFill>
              </a:rPr>
              <a:t>escritor</a:t>
            </a:r>
            <a:r>
              <a:rPr lang="en-US" sz="1500" dirty="0">
                <a:solidFill>
                  <a:srgbClr val="FFFFFF"/>
                </a:solidFill>
              </a:rPr>
              <a:t> Jorge Calvo.</a:t>
            </a:r>
          </a:p>
          <a:p>
            <a:r>
              <a:rPr lang="en-US" sz="1500" dirty="0" err="1">
                <a:solidFill>
                  <a:srgbClr val="FFFFFF"/>
                </a:solidFill>
              </a:rPr>
              <a:t>Conversación</a:t>
            </a:r>
            <a:r>
              <a:rPr lang="en-US" sz="1500" dirty="0">
                <a:solidFill>
                  <a:srgbClr val="FFFFFF"/>
                </a:solidFill>
              </a:rPr>
              <a:t> </a:t>
            </a:r>
            <a:r>
              <a:rPr lang="en-US" sz="1500" dirty="0" err="1">
                <a:solidFill>
                  <a:srgbClr val="FFFFFF"/>
                </a:solidFill>
              </a:rPr>
              <a:t>sobre</a:t>
            </a:r>
            <a:r>
              <a:rPr lang="en-US" sz="1500" dirty="0">
                <a:solidFill>
                  <a:srgbClr val="FFFFFF"/>
                </a:solidFill>
              </a:rPr>
              <a:t> la </a:t>
            </a:r>
            <a:r>
              <a:rPr lang="en-US" sz="1500" dirty="0" err="1">
                <a:solidFill>
                  <a:srgbClr val="FFFFFF"/>
                </a:solidFill>
              </a:rPr>
              <a:t>vida</a:t>
            </a:r>
            <a:r>
              <a:rPr lang="en-US" sz="1500" dirty="0">
                <a:solidFill>
                  <a:srgbClr val="FFFFFF"/>
                </a:solidFill>
              </a:rPr>
              <a:t>, literature y </a:t>
            </a:r>
            <a:r>
              <a:rPr lang="en-US" sz="1500" dirty="0" err="1">
                <a:solidFill>
                  <a:srgbClr val="FFFFFF"/>
                </a:solidFill>
              </a:rPr>
              <a:t>logros</a:t>
            </a:r>
            <a:r>
              <a:rPr lang="en-US" sz="1500" dirty="0">
                <a:solidFill>
                  <a:srgbClr val="FFFFFF"/>
                </a:solidFill>
              </a:rPr>
              <a:t> del </a:t>
            </a:r>
            <a:r>
              <a:rPr lang="en-US" sz="1500" dirty="0" err="1">
                <a:solidFill>
                  <a:srgbClr val="FFFFFF"/>
                </a:solidFill>
              </a:rPr>
              <a:t>escritor</a:t>
            </a:r>
            <a:r>
              <a:rPr lang="en-US" sz="1500" dirty="0">
                <a:solidFill>
                  <a:srgbClr val="FFFFFF"/>
                </a:solidFill>
              </a:rPr>
              <a:t>. </a:t>
            </a:r>
            <a:r>
              <a:rPr lang="en-US" sz="1500" dirty="0" err="1">
                <a:solidFill>
                  <a:srgbClr val="FFFFFF"/>
                </a:solidFill>
              </a:rPr>
              <a:t>Además</a:t>
            </a:r>
            <a:r>
              <a:rPr lang="en-US" sz="1500" dirty="0">
                <a:solidFill>
                  <a:srgbClr val="FFFFFF"/>
                </a:solidFill>
              </a:rPr>
              <a:t> de una </a:t>
            </a:r>
            <a:r>
              <a:rPr lang="en-US" sz="1500" dirty="0" err="1">
                <a:solidFill>
                  <a:srgbClr val="FFFFFF"/>
                </a:solidFill>
              </a:rPr>
              <a:t>entrenida</a:t>
            </a:r>
            <a:r>
              <a:rPr lang="en-US" sz="1500" dirty="0">
                <a:solidFill>
                  <a:srgbClr val="FFFFFF"/>
                </a:solidFill>
              </a:rPr>
              <a:t> </a:t>
            </a:r>
            <a:r>
              <a:rPr lang="en-US" sz="1500" dirty="0" err="1">
                <a:solidFill>
                  <a:srgbClr val="FFFFFF"/>
                </a:solidFill>
              </a:rPr>
              <a:t>dinámica</a:t>
            </a:r>
            <a:r>
              <a:rPr lang="en-US" sz="1500" dirty="0">
                <a:solidFill>
                  <a:srgbClr val="FFFFFF"/>
                </a:solidFill>
              </a:rPr>
              <a:t> de </a:t>
            </a:r>
            <a:r>
              <a:rPr lang="en-US" sz="1500" dirty="0" err="1">
                <a:solidFill>
                  <a:srgbClr val="FFFFFF"/>
                </a:solidFill>
              </a:rPr>
              <a:t>juego</a:t>
            </a:r>
            <a:r>
              <a:rPr lang="en-US" sz="1500" dirty="0">
                <a:solidFill>
                  <a:srgbClr val="FFFFFF"/>
                </a:solidFill>
              </a:rPr>
              <a:t> </a:t>
            </a:r>
            <a:r>
              <a:rPr lang="en-US" sz="1500" dirty="0" err="1">
                <a:solidFill>
                  <a:srgbClr val="FFFFFF"/>
                </a:solidFill>
              </a:rPr>
              <a:t>en</a:t>
            </a:r>
            <a:r>
              <a:rPr lang="en-US" sz="1500" dirty="0">
                <a:solidFill>
                  <a:srgbClr val="FFFFFF"/>
                </a:solidFill>
              </a:rPr>
              <a:t> vivo de </a:t>
            </a:r>
            <a:r>
              <a:rPr lang="en-US" sz="1500" dirty="0" err="1">
                <a:solidFill>
                  <a:srgbClr val="FFFFFF"/>
                </a:solidFill>
              </a:rPr>
              <a:t>ajedrez</a:t>
            </a:r>
            <a:r>
              <a:rPr lang="en-US" sz="1500" dirty="0">
                <a:solidFill>
                  <a:srgbClr val="FFFFFF"/>
                </a:solidFill>
              </a:rPr>
              <a:t>.</a:t>
            </a:r>
          </a:p>
          <a:p>
            <a:r>
              <a:rPr lang="en-US" sz="1500" dirty="0">
                <a:solidFill>
                  <a:srgbClr val="FFFFFF"/>
                </a:solidFill>
              </a:rPr>
              <a:t>La </a:t>
            </a:r>
            <a:r>
              <a:rPr lang="en-US" sz="1500" dirty="0" err="1">
                <a:solidFill>
                  <a:srgbClr val="FFFFFF"/>
                </a:solidFill>
              </a:rPr>
              <a:t>transmisión</a:t>
            </a:r>
            <a:r>
              <a:rPr lang="en-US" sz="1500" dirty="0">
                <a:solidFill>
                  <a:srgbClr val="FFFFFF"/>
                </a:solidFill>
              </a:rPr>
              <a:t> </a:t>
            </a:r>
            <a:r>
              <a:rPr lang="en-US" sz="1500" dirty="0" err="1">
                <a:solidFill>
                  <a:srgbClr val="FFFFFF"/>
                </a:solidFill>
              </a:rPr>
              <a:t>tuvo</a:t>
            </a:r>
            <a:r>
              <a:rPr lang="en-US" sz="1500" dirty="0">
                <a:solidFill>
                  <a:srgbClr val="FFFFFF"/>
                </a:solidFill>
              </a:rPr>
              <a:t> 65 </a:t>
            </a:r>
            <a:r>
              <a:rPr lang="en-US" sz="1500" dirty="0" err="1">
                <a:solidFill>
                  <a:srgbClr val="FFFFFF"/>
                </a:solidFill>
              </a:rPr>
              <a:t>visitas</a:t>
            </a:r>
            <a:r>
              <a:rPr lang="en-US" sz="1500" dirty="0">
                <a:solidFill>
                  <a:srgbClr val="FFFFFF"/>
                </a:solidFill>
              </a:rPr>
              <a:t>.</a:t>
            </a:r>
          </a:p>
        </p:txBody>
      </p:sp>
      <p:sp>
        <p:nvSpPr>
          <p:cNvPr id="21" name="Rectangle 2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Marcador de contenido 5" descr="Captura de pantalla de un celular con texto e imágenes&#10;&#10;Descripción generada automáticamente">
            <a:extLst>
              <a:ext uri="{FF2B5EF4-FFF2-40B4-BE49-F238E27FC236}">
                <a16:creationId xmlns:a16="http://schemas.microsoft.com/office/drawing/2014/main" id="{F7B5D009-A1E5-4056-A8F0-D5DEAB91D47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42017" y="1262111"/>
            <a:ext cx="6798082" cy="4333777"/>
          </a:xfrm>
          <a:prstGeom prst="rect">
            <a:avLst/>
          </a:prstGeom>
        </p:spPr>
      </p:pic>
    </p:spTree>
    <p:extLst>
      <p:ext uri="{BB962C8B-B14F-4D97-AF65-F5344CB8AC3E}">
        <p14:creationId xmlns:p14="http://schemas.microsoft.com/office/powerpoint/2010/main" val="2343871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D3048CC-BFEE-499F-968D-9681FE25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5213755-3144-4125-AD68-53A49E140411}"/>
              </a:ext>
            </a:extLst>
          </p:cNvPr>
          <p:cNvSpPr>
            <a:spLocks noGrp="1"/>
          </p:cNvSpPr>
          <p:nvPr>
            <p:ph type="title"/>
          </p:nvPr>
        </p:nvSpPr>
        <p:spPr>
          <a:xfrm>
            <a:off x="6620933" y="634946"/>
            <a:ext cx="4928809" cy="1450757"/>
          </a:xfrm>
        </p:spPr>
        <p:txBody>
          <a:bodyPr>
            <a:normAutofit/>
          </a:bodyPr>
          <a:lstStyle/>
          <a:p>
            <a:r>
              <a:rPr lang="es-CL" dirty="0"/>
              <a:t>Taller Memoria Viva </a:t>
            </a:r>
          </a:p>
        </p:txBody>
      </p:sp>
      <p:sp>
        <p:nvSpPr>
          <p:cNvPr id="193" name="Rectangle 192">
            <a:extLst>
              <a:ext uri="{FF2B5EF4-FFF2-40B4-BE49-F238E27FC236}">
                <a16:creationId xmlns:a16="http://schemas.microsoft.com/office/drawing/2014/main" id="{2AF095ED-34C6-4B6B-BF2F-B18C3C6CD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Imagen que contiene hombre, foto, viendo, frente&#10;&#10;Descripción generada automáticamente">
            <a:extLst>
              <a:ext uri="{FF2B5EF4-FFF2-40B4-BE49-F238E27FC236}">
                <a16:creationId xmlns:a16="http://schemas.microsoft.com/office/drawing/2014/main" id="{91645B51-F0A7-4C7C-8204-190A1B254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36" y="1350562"/>
            <a:ext cx="2784700" cy="1350579"/>
          </a:xfrm>
          <a:prstGeom prst="rect">
            <a:avLst/>
          </a:prstGeom>
        </p:spPr>
      </p:pic>
      <p:sp>
        <p:nvSpPr>
          <p:cNvPr id="194" name="Rectangle 193">
            <a:extLst>
              <a:ext uri="{FF2B5EF4-FFF2-40B4-BE49-F238E27FC236}">
                <a16:creationId xmlns:a16="http://schemas.microsoft.com/office/drawing/2014/main" id="{E80E2106-26D1-4CFC-9F58-A3D915C7A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321734"/>
            <a:ext cx="2567411" cy="195525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que contiene foto, televisión, pantalla, computadora&#10;&#10;Descripción generada automáticamente">
            <a:extLst>
              <a:ext uri="{FF2B5EF4-FFF2-40B4-BE49-F238E27FC236}">
                <a16:creationId xmlns:a16="http://schemas.microsoft.com/office/drawing/2014/main" id="{D0AF7862-65BA-4762-8E43-15BA8865F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753" y="730632"/>
            <a:ext cx="2295082" cy="1113114"/>
          </a:xfrm>
          <a:prstGeom prst="rect">
            <a:avLst/>
          </a:prstGeom>
        </p:spPr>
      </p:pic>
      <p:cxnSp>
        <p:nvCxnSpPr>
          <p:cNvPr id="195" name="Straight Connector 194">
            <a:extLst>
              <a:ext uri="{FF2B5EF4-FFF2-40B4-BE49-F238E27FC236}">
                <a16:creationId xmlns:a16="http://schemas.microsoft.com/office/drawing/2014/main" id="{9E02610F-7D0E-44AD-ADE2-F343EC06F7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4695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82C98A42-D33B-4523-A0B2-4904C32B7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8" descr="Pantalla de televisión encendida con imagen de hombre&#10;&#10;Descripción generada automáticamente">
            <a:extLst>
              <a:ext uri="{FF2B5EF4-FFF2-40B4-BE49-F238E27FC236}">
                <a16:creationId xmlns:a16="http://schemas.microsoft.com/office/drawing/2014/main" id="{6529BE6B-5DAA-4F46-935B-86EF25B933D9}"/>
              </a:ext>
            </a:extLst>
          </p:cNvPr>
          <p:cNvPicPr>
            <a:picLocks noChangeAspect="1"/>
          </p:cNvPicPr>
          <p:nvPr/>
        </p:nvPicPr>
        <p:blipFill rotWithShape="1">
          <a:blip r:embed="rId4">
            <a:extLst>
              <a:ext uri="{28A0092B-C50C-407E-A947-70E740481C1C}">
                <a14:useLocalDpi xmlns:a14="http://schemas.microsoft.com/office/drawing/2010/main" val="0"/>
              </a:ext>
            </a:extLst>
          </a:blip>
          <a:srcRect l="12290" r="8967" b="3"/>
          <a:stretch/>
        </p:blipFill>
        <p:spPr bwMode="auto">
          <a:xfrm>
            <a:off x="458337" y="4065701"/>
            <a:ext cx="2784700" cy="1715122"/>
          </a:xfrm>
          <a:prstGeom prst="rect">
            <a:avLst/>
          </a:prstGeom>
          <a:noFill/>
          <a:extLst>
            <a:ext uri="{909E8E84-426E-40DD-AFC4-6F175D3DCCD1}">
              <a14:hiddenFill xmlns:a14="http://schemas.microsoft.com/office/drawing/2010/main">
                <a:solidFill>
                  <a:srgbClr val="FFFFFF"/>
                </a:solidFill>
              </a14:hiddenFill>
            </a:ext>
          </a:extLst>
        </p:spPr>
      </p:pic>
      <p:sp>
        <p:nvSpPr>
          <p:cNvPr id="197" name="Rectangle 196">
            <a:extLst>
              <a:ext uri="{FF2B5EF4-FFF2-40B4-BE49-F238E27FC236}">
                <a16:creationId xmlns:a16="http://schemas.microsoft.com/office/drawing/2014/main" id="{B314DF03-4B84-4C63-9500-DC80BCA1B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D12EF3EC-C381-48B1-8164-569550666C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83" r="2" b="2"/>
          <a:stretch/>
        </p:blipFill>
        <p:spPr bwMode="auto">
          <a:xfrm>
            <a:off x="3664752" y="3510617"/>
            <a:ext cx="2295082" cy="141355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D2B93E40-11F6-42CA-826A-751489D7488E}"/>
              </a:ext>
            </a:extLst>
          </p:cNvPr>
          <p:cNvSpPr>
            <a:spLocks noGrp="1"/>
          </p:cNvSpPr>
          <p:nvPr>
            <p:ph idx="1"/>
          </p:nvPr>
        </p:nvSpPr>
        <p:spPr>
          <a:xfrm>
            <a:off x="6620933" y="2198914"/>
            <a:ext cx="4928809" cy="3670180"/>
          </a:xfrm>
        </p:spPr>
        <p:txBody>
          <a:bodyPr>
            <a:normAutofit/>
          </a:bodyPr>
          <a:lstStyle/>
          <a:p>
            <a:pPr fontAlgn="base"/>
            <a:r>
              <a:rPr lang="es-MX" sz="1700" i="0" dirty="0">
                <a:effectLst/>
                <a:latin typeface="inherit"/>
              </a:rPr>
              <a:t>Dirige la poeta y fotógrafa María de la Luz Ortega</a:t>
            </a:r>
            <a:r>
              <a:rPr lang="es-MX" sz="1700" i="0" dirty="0">
                <a:effectLst/>
                <a:latin typeface="Open Sans"/>
              </a:rPr>
              <a:t>.</a:t>
            </a:r>
            <a:endParaRPr lang="es-MX" sz="1700" i="0" dirty="0">
              <a:effectLst/>
              <a:latin typeface="inherit"/>
            </a:endParaRPr>
          </a:p>
          <a:p>
            <a:pPr fontAlgn="base"/>
            <a:r>
              <a:rPr lang="es-MX" sz="1700" i="0" dirty="0">
                <a:effectLst/>
                <a:latin typeface="inherit"/>
              </a:rPr>
              <a:t>Taller para adultos con mayoría de edad, cuyo único medio de comunicación, es a través del correo electrónico.</a:t>
            </a:r>
          </a:p>
          <a:p>
            <a:pPr rtl="0"/>
            <a:r>
              <a:rPr lang="es-MX" sz="1700" dirty="0">
                <a:effectLst/>
                <a:latin typeface="inherit"/>
              </a:rPr>
              <a:t>El taller funciona Martes de 18:00 a 20:00 y Miércoles 21:00 a 23:30 </a:t>
            </a:r>
            <a:r>
              <a:rPr lang="es-MX" sz="1700" dirty="0" err="1">
                <a:effectLst/>
                <a:latin typeface="inherit"/>
              </a:rPr>
              <a:t>hrs</a:t>
            </a:r>
            <a:r>
              <a:rPr lang="es-MX" sz="1700" dirty="0">
                <a:effectLst/>
                <a:latin typeface="inherit"/>
              </a:rPr>
              <a:t>.</a:t>
            </a:r>
          </a:p>
          <a:p>
            <a:pPr rtl="0"/>
            <a:r>
              <a:rPr lang="es-MX" sz="1700" dirty="0">
                <a:effectLst/>
                <a:latin typeface="inherit"/>
              </a:rPr>
              <a:t>Registro reunión Martes</a:t>
            </a:r>
            <a:r>
              <a:rPr lang="es-MX" sz="1700" dirty="0">
                <a:latin typeface="inherit"/>
              </a:rPr>
              <a:t> 25 de agosto</a:t>
            </a:r>
            <a:endParaRPr lang="es-MX" sz="1700" i="0" dirty="0">
              <a:effectLst/>
              <a:latin typeface="inherit"/>
            </a:endParaRPr>
          </a:p>
          <a:p>
            <a:endParaRPr lang="es-CL" sz="1700" dirty="0"/>
          </a:p>
        </p:txBody>
      </p:sp>
      <p:sp>
        <p:nvSpPr>
          <p:cNvPr id="198" name="Rectangle 197">
            <a:extLst>
              <a:ext uri="{FF2B5EF4-FFF2-40B4-BE49-F238E27FC236}">
                <a16:creationId xmlns:a16="http://schemas.microsoft.com/office/drawing/2014/main" id="{C0C2C24D-DBC6-4FC3-8BD4-31D3CC1A3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 name="Rectangle 198">
            <a:extLst>
              <a:ext uri="{FF2B5EF4-FFF2-40B4-BE49-F238E27FC236}">
                <a16:creationId xmlns:a16="http://schemas.microsoft.com/office/drawing/2014/main" id="{57B513E8-3CAA-4B4E-92DE-D3EA3E17B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8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078341E-8B52-4110-B600-171649A36B46}"/>
              </a:ext>
            </a:extLst>
          </p:cNvPr>
          <p:cNvSpPr>
            <a:spLocks noGrp="1" noChangeArrowheads="1"/>
          </p:cNvSpPr>
          <p:nvPr>
            <p:ph idx="4294967295"/>
          </p:nvPr>
        </p:nvSpPr>
        <p:spPr bwMode="auto">
          <a:xfrm>
            <a:off x="2133600" y="2184325"/>
            <a:ext cx="81493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L" altLang="es-CL" sz="1800" b="0" i="0" u="none" strike="noStrike" cap="none" normalizeH="0" baseline="0" dirty="0">
                <a:ln>
                  <a:noFill/>
                </a:ln>
                <a:solidFill>
                  <a:schemeClr val="tx1"/>
                </a:solidFill>
                <a:effectLst/>
                <a:latin typeface="Arial" panose="020B0604020202020204" pitchFamily="34" charset="0"/>
              </a:rPr>
            </a:b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
        <p:nvSpPr>
          <p:cNvPr id="5" name="CuadroTexto 4">
            <a:extLst>
              <a:ext uri="{FF2B5EF4-FFF2-40B4-BE49-F238E27FC236}">
                <a16:creationId xmlns:a16="http://schemas.microsoft.com/office/drawing/2014/main" id="{EBE00349-CA72-446A-8225-729F693A99CB}"/>
              </a:ext>
            </a:extLst>
          </p:cNvPr>
          <p:cNvSpPr txBox="1"/>
          <p:nvPr/>
        </p:nvSpPr>
        <p:spPr>
          <a:xfrm>
            <a:off x="609600" y="577516"/>
            <a:ext cx="11325726" cy="507831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El Taller M.V Sergio Bueno Venegas(SBV) se fundó el año 1998 por el director de la Sociedad de Escritores Sergio Bueno, quien lo dirigió hasta su fallecimiento el 2014. Desde septiembre de ese mismo año, lo dirige hasta el día de hoy, María de la Luz Ortega, actual secretaria General.</a:t>
            </a:r>
          </a:p>
          <a:p>
            <a:pPr marL="0" marR="0" lvl="0" indent="0" algn="l" defTabSz="914400" rtl="0" eaLnBrk="0" fontAlgn="base" latinLnBrk="0" hangingPunct="0">
              <a:lnSpc>
                <a:spcPct val="100000"/>
              </a:lnSpc>
              <a:spcBef>
                <a:spcPct val="0"/>
              </a:spcBef>
              <a:spcAft>
                <a:spcPct val="0"/>
              </a:spcAft>
              <a:buClrTx/>
              <a:buSzTx/>
              <a:buFontTx/>
              <a:buNone/>
              <a:tabLst/>
            </a:pPr>
            <a:br>
              <a:rPr kumimoji="0" lang="es-CL" altLang="es-CL" sz="1200" b="0" i="0" u="none" strike="noStrike" cap="none" normalizeH="0" baseline="0" dirty="0">
                <a:ln>
                  <a:noFill/>
                </a:ln>
                <a:solidFill>
                  <a:schemeClr val="tx1"/>
                </a:solidFill>
                <a:effectLst/>
                <a:latin typeface="Arial" panose="020B0604020202020204" pitchFamily="34" charset="0"/>
              </a:rPr>
            </a:br>
            <a:endParaRPr kumimoji="0" lang="es-CL" altLang="es-CL"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Objetivos: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 Incentivar la lectura y la escritura</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 Rescatar la memoria a través de la enseñanza de los diversos géneros literarios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 Fortalecer el uso y conocimiento de los recursos literarios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 Participar en actividades de extensión en la comunidad (colegios, centros culturales y ferias del libro)</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 Difusión de los autores y autoras latinoamericanos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 Publicación bimestral de revista literaria "Memoria Viva"</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Fundamentación: Este taller está dirigido a los adultos mayores que participan con entusiasmo sobre todo en estos momentos de pandemia. Para llevar a cabo los objetivos. La participación de sus miembros es lo principal para ir desarrollando diferentes proyectos que son trabajados durante todo el año.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Uno de los objetivos del taller es seguir con la publicación de una revista, tipo </a:t>
            </a:r>
            <a:r>
              <a:rPr kumimoji="0" lang="es-CL" altLang="es-CL" sz="1200" b="0" i="0" u="none" strike="noStrike" cap="none" normalizeH="0" baseline="0" dirty="0" err="1">
                <a:ln>
                  <a:noFill/>
                </a:ln>
                <a:solidFill>
                  <a:schemeClr val="tx1"/>
                </a:solidFill>
                <a:effectLst/>
                <a:latin typeface="Arial" panose="020B0604020202020204" pitchFamily="34" charset="0"/>
              </a:rPr>
              <a:t>boletin</a:t>
            </a:r>
            <a:r>
              <a:rPr kumimoji="0" lang="es-CL" altLang="es-CL" sz="1200" b="0" i="0" u="none" strike="noStrike" cap="none" normalizeH="0" baseline="0" dirty="0">
                <a:ln>
                  <a:noFill/>
                </a:ln>
                <a:solidFill>
                  <a:schemeClr val="tx1"/>
                </a:solidFill>
                <a:effectLst/>
                <a:latin typeface="Arial" panose="020B0604020202020204" pitchFamily="34" charset="0"/>
              </a:rPr>
              <a:t>, dirigida a la publicación de los trabajos de sus integrante y de talleres que funcionan en Casa del Escritor. La revista de Literatura Memoria Viva, se publica cada dos meses. Desde el número 26 se comparte a la vez en plataforma ISSUU.  La última publicación </a:t>
            </a:r>
            <a:r>
              <a:rPr kumimoji="0" lang="es-CL" altLang="es-CL" sz="1200" b="0" i="0" u="none" strike="noStrike" cap="none" normalizeH="0" baseline="0" dirty="0" err="1">
                <a:ln>
                  <a:noFill/>
                </a:ln>
                <a:solidFill>
                  <a:schemeClr val="tx1"/>
                </a:solidFill>
                <a:effectLst/>
                <a:latin typeface="Arial" panose="020B0604020202020204" pitchFamily="34" charset="0"/>
              </a:rPr>
              <a:t>N°</a:t>
            </a:r>
            <a:r>
              <a:rPr kumimoji="0" lang="es-CL" altLang="es-CL" sz="1200" b="0" i="0" u="none" strike="noStrike" cap="none" normalizeH="0" baseline="0" dirty="0">
                <a:ln>
                  <a:noFill/>
                </a:ln>
                <a:solidFill>
                  <a:schemeClr val="tx1"/>
                </a:solidFill>
                <a:effectLst/>
                <a:latin typeface="Arial" panose="020B0604020202020204" pitchFamily="34" charset="0"/>
              </a:rPr>
              <a:t> 32 es solamente digital, hasta que se pueda imprimir en papel.</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Desde agosto de 2019, se decidió agregar otra publicación  dirigida a los más pequeños "Revista Infantil - Palabras mágicas". En octubre del mismo año se publicó el número 2.</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 Link  revista Memoria Viva:</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a:t>
            </a:r>
            <a:r>
              <a:rPr kumimoji="0" lang="es-CL" altLang="es-CL" sz="1200" b="0" i="0" u="none" strike="noStrike" cap="none" normalizeH="0" baseline="0" dirty="0">
                <a:ln>
                  <a:noFill/>
                </a:ln>
                <a:solidFill>
                  <a:srgbClr val="1155CC"/>
                </a:solidFill>
                <a:effectLst/>
                <a:latin typeface="Arial" panose="020B0604020202020204" pitchFamily="34" charset="0"/>
                <a:hlinkClick r:id="rId2"/>
              </a:rPr>
              <a:t>https://issuu.com/www.maluortega.supersitio.net/docs/revista_memoria_viva__26</a:t>
            </a:r>
            <a:endParaRPr kumimoji="0" lang="es-CL" altLang="es-CL"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a:t>
            </a:r>
            <a:r>
              <a:rPr kumimoji="0" lang="es-CL" altLang="es-CL" sz="1200" b="0" i="0" u="none" strike="noStrike" cap="none" normalizeH="0" baseline="0" dirty="0">
                <a:ln>
                  <a:noFill/>
                </a:ln>
                <a:solidFill>
                  <a:srgbClr val="1155CC"/>
                </a:solidFill>
                <a:effectLst/>
                <a:latin typeface="Arial" panose="020B0604020202020204" pitchFamily="34" charset="0"/>
                <a:hlinkClick r:id="rId3"/>
              </a:rPr>
              <a:t>https://issuu.com/www.maluortega.supersitio.net/docs/revista___32__2_</a:t>
            </a:r>
            <a:endParaRPr kumimoji="0" lang="es-CL" altLang="es-CL"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CL" altLang="es-CL" sz="1200" b="0" i="0" u="none" strike="noStrike" cap="none" normalizeH="0" baseline="0" dirty="0">
                <a:ln>
                  <a:noFill/>
                </a:ln>
                <a:solidFill>
                  <a:schemeClr val="tx1"/>
                </a:solidFill>
                <a:effectLst/>
                <a:latin typeface="Arial" panose="020B0604020202020204" pitchFamily="34" charset="0"/>
              </a:rPr>
            </a:br>
            <a:endParaRPr kumimoji="0" lang="es-CL" altLang="es-CL"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Link revista infantil "Palabras Mágicas"</a:t>
            </a: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a:t>
            </a:r>
            <a:r>
              <a:rPr kumimoji="0" lang="es-CL" altLang="es-CL" sz="1200" b="0" i="0" u="none" strike="noStrike" cap="none" normalizeH="0" baseline="0" dirty="0">
                <a:ln>
                  <a:noFill/>
                </a:ln>
                <a:solidFill>
                  <a:srgbClr val="1155CC"/>
                </a:solidFill>
                <a:effectLst/>
                <a:latin typeface="Arial" panose="020B0604020202020204" pitchFamily="34" charset="0"/>
                <a:hlinkClick r:id="rId4"/>
              </a:rPr>
              <a:t>https://issuu.com/www.maluortega.supersitio.net/docs/revista___1</a:t>
            </a:r>
            <a:endParaRPr kumimoji="0" lang="es-CL" altLang="es-CL"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L" altLang="es-CL" sz="1200" b="0" i="0" u="none" strike="noStrike" cap="none" normalizeH="0" baseline="0" dirty="0">
                <a:ln>
                  <a:noFill/>
                </a:ln>
                <a:solidFill>
                  <a:schemeClr val="tx1"/>
                </a:solidFill>
                <a:effectLst/>
                <a:latin typeface="Arial" panose="020B0604020202020204" pitchFamily="34" charset="0"/>
              </a:rPr>
              <a:t>-</a:t>
            </a:r>
            <a:r>
              <a:rPr kumimoji="0" lang="es-CL" altLang="es-CL" sz="1200" b="0" i="0" u="none" strike="noStrike" cap="none" normalizeH="0" baseline="0" dirty="0">
                <a:ln>
                  <a:noFill/>
                </a:ln>
                <a:solidFill>
                  <a:srgbClr val="1155CC"/>
                </a:solidFill>
                <a:effectLst/>
                <a:latin typeface="Arial" panose="020B0604020202020204" pitchFamily="34" charset="0"/>
                <a:hlinkClick r:id="rId5"/>
              </a:rPr>
              <a:t>https://issuu.com/www.maluortega.supersitio.net/docs/revista_infantil___2</a:t>
            </a:r>
            <a:endParaRPr kumimoji="0" lang="es-CL" altLang="es-CL"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26779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F212890-13EE-4545-BD7F-5F90324B26E8}"/>
              </a:ext>
            </a:extLst>
          </p:cNvPr>
          <p:cNvSpPr>
            <a:spLocks noGrp="1"/>
          </p:cNvSpPr>
          <p:nvPr>
            <p:ph type="title"/>
          </p:nvPr>
        </p:nvSpPr>
        <p:spPr>
          <a:xfrm>
            <a:off x="6411685" y="634946"/>
            <a:ext cx="5127171" cy="1450757"/>
          </a:xfrm>
        </p:spPr>
        <p:txBody>
          <a:bodyPr>
            <a:normAutofit/>
          </a:bodyPr>
          <a:lstStyle/>
          <a:p>
            <a:r>
              <a:rPr lang="es-CL" dirty="0"/>
              <a:t>Taller </a:t>
            </a:r>
            <a:r>
              <a:rPr lang="es-CL" dirty="0" err="1"/>
              <a:t>Gredazul</a:t>
            </a:r>
            <a:endParaRPr lang="es-CL" dirty="0"/>
          </a:p>
        </p:txBody>
      </p:sp>
      <p:pic>
        <p:nvPicPr>
          <p:cNvPr id="9218" name="Picture 2">
            <a:extLst>
              <a:ext uri="{FF2B5EF4-FFF2-40B4-BE49-F238E27FC236}">
                <a16:creationId xmlns:a16="http://schemas.microsoft.com/office/drawing/2014/main" id="{B0D97462-2372-497E-88AB-3307ED5008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192" y="1749338"/>
            <a:ext cx="5451627" cy="3039282"/>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A6D96B0-4191-4FB1-9937-9CC2C35F1181}"/>
              </a:ext>
            </a:extLst>
          </p:cNvPr>
          <p:cNvSpPr>
            <a:spLocks noGrp="1"/>
          </p:cNvSpPr>
          <p:nvPr>
            <p:ph idx="1"/>
          </p:nvPr>
        </p:nvSpPr>
        <p:spPr>
          <a:xfrm>
            <a:off x="6411684" y="2198914"/>
            <a:ext cx="5127172" cy="3670180"/>
          </a:xfrm>
        </p:spPr>
        <p:txBody>
          <a:bodyPr>
            <a:normAutofit/>
          </a:bodyPr>
          <a:lstStyle/>
          <a:p>
            <a:r>
              <a:rPr lang="es-MX" sz="1600" b="0" i="0" dirty="0">
                <a:effectLst/>
                <a:latin typeface="Open Sans"/>
              </a:rPr>
              <a:t>Creado en 1985, bajo el alero de su Fundador el poeta Carlos Mellado, actualmente lo dirige Juan José Cartagena Madariaga. Lo integran, aproximadamente, 15 personas y en estos tiempos de pandemia, siguen funcionando virtualmente a través de ZOOM, lo que ha posibilitado la participación de invitados como Don Santiago Cavieres Korn, reconocido poeta de la SECH, autor de los poemarios: «El Son Cautivo» (1973-1974), -escrito en un campo de concentración en Chacabuco que ya tiene su quinta edición-, «Poemas y </a:t>
            </a:r>
            <a:r>
              <a:rPr lang="es-MX" sz="1600" b="0" i="0" dirty="0" err="1">
                <a:effectLst/>
                <a:latin typeface="Open Sans"/>
              </a:rPr>
              <a:t>Sonemas</a:t>
            </a:r>
            <a:r>
              <a:rPr lang="es-MX" sz="1600" b="0" i="0" dirty="0">
                <a:effectLst/>
                <a:latin typeface="Open Sans"/>
              </a:rPr>
              <a:t>» (2007), «Clepsidra» (1999), y «Poemas breves» (ediciones Caballo de Fuego) entre otros.</a:t>
            </a:r>
          </a:p>
          <a:p>
            <a:r>
              <a:rPr lang="es-MX" sz="1600" dirty="0">
                <a:latin typeface="Open Sans"/>
              </a:rPr>
              <a:t>Las reuniones son los días martes de cada semana a las 19 </a:t>
            </a:r>
            <a:r>
              <a:rPr lang="es-MX" sz="1600" dirty="0" err="1">
                <a:latin typeface="Open Sans"/>
              </a:rPr>
              <a:t>hrs</a:t>
            </a:r>
            <a:r>
              <a:rPr lang="es-MX" sz="1600" dirty="0">
                <a:latin typeface="Open Sans"/>
              </a:rPr>
              <a:t>. Vía zoom</a:t>
            </a:r>
            <a:endParaRPr lang="es-CL" sz="1600" dirty="0"/>
          </a:p>
        </p:txBody>
      </p:sp>
      <p:sp>
        <p:nvSpPr>
          <p:cNvPr id="75" name="Rectangle 7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3219159"/>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36</TotalTime>
  <Words>4906</Words>
  <Application>Microsoft Office PowerPoint</Application>
  <PresentationFormat>Panorámica</PresentationFormat>
  <Paragraphs>229</Paragraphs>
  <Slides>60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60</vt:i4>
      </vt:variant>
    </vt:vector>
  </HeadingPairs>
  <TitlesOfParts>
    <vt:vector size="67" baseType="lpstr">
      <vt:lpstr>Arial</vt:lpstr>
      <vt:lpstr>Calibri</vt:lpstr>
      <vt:lpstr>Calibri Light</vt:lpstr>
      <vt:lpstr>inherit</vt:lpstr>
      <vt:lpstr>Open Sans</vt:lpstr>
      <vt:lpstr>Segoe UI Historic</vt:lpstr>
      <vt:lpstr>Retrospección</vt:lpstr>
      <vt:lpstr>COMPROMISOS  POR CONVENIO - SECH  AGOSTO 2020</vt:lpstr>
      <vt:lpstr>I. Talleres Literarios  </vt:lpstr>
      <vt:lpstr>I.1 Talleres de narrativa</vt:lpstr>
      <vt:lpstr>Taller Niño Diablo</vt:lpstr>
      <vt:lpstr>Taller Literario en Línea</vt:lpstr>
      <vt:lpstr>I.2 Talleres de poesía, biografía y memoria</vt:lpstr>
      <vt:lpstr>Taller Memoria Viva </vt:lpstr>
      <vt:lpstr>Presentación de PowerPoint</vt:lpstr>
      <vt:lpstr>Taller Gredazul</vt:lpstr>
      <vt:lpstr>Taller Virtual Figuras Literarias</vt:lpstr>
      <vt:lpstr>I.3 Talleres de lectura creativa</vt:lpstr>
      <vt:lpstr>Taller El Charleston</vt:lpstr>
      <vt:lpstr>Taller Teoría y creación literaria ATENEA</vt:lpstr>
      <vt:lpstr>Taller Literatura Pintada</vt:lpstr>
      <vt:lpstr>Registro de trabajos</vt:lpstr>
      <vt:lpstr>Taller Escritura Creativa Proyecto de obra</vt:lpstr>
      <vt:lpstr>Registro de reuniones</vt:lpstr>
      <vt:lpstr>Taller online Escritura Creativa</vt:lpstr>
      <vt:lpstr>Colectivo El Arca Literatia</vt:lpstr>
      <vt:lpstr>Reunión de la última semana de agosto</vt:lpstr>
      <vt:lpstr>I.5 Taller de poesía, género y mujer</vt:lpstr>
      <vt:lpstr>Taller de Transgénero</vt:lpstr>
      <vt:lpstr>I.6 Taller de guión audiovisual</vt:lpstr>
      <vt:lpstr>Taller de Guión Virtual</vt:lpstr>
      <vt:lpstr>II. Presentación de libros, recitales y/o eventos culturales  </vt:lpstr>
      <vt:lpstr>II.1 “Conversatorio 110 años de Francisco Coloane”</vt:lpstr>
      <vt:lpstr>II.2 “Lanzamiento virtual Crónicas en Transición Carmen Berenguer”</vt:lpstr>
      <vt:lpstr>II.3 “Conversando con Jorge Calvo y su nueva novela Sin ti mi cama es ancha”</vt:lpstr>
      <vt:lpstr>II.4 “Lanzamiento del libro ChapeKa Alma Banderita, de la autora Sandra Burmeister”</vt:lpstr>
      <vt:lpstr>II.5 “1er. Ciclo de Charlas Conversando la cultura”</vt:lpstr>
      <vt:lpstr>II.6 “Conversatorio online Federico García Lorca vive en el corazón de América”</vt:lpstr>
      <vt:lpstr>II.7 “Conversando con Carmen Troncoso Baeza”</vt:lpstr>
      <vt:lpstr>II.8 “Ciclo de poetas ¡Potencia de la sabiduría!</vt:lpstr>
      <vt:lpstr>II.9 “Simposio en Pandemia Nuevas formas de habitar(nos)”</vt:lpstr>
      <vt:lpstr>II.10 “Simposio en Pandemia Nuevas formas de habitar(nos)”</vt:lpstr>
      <vt:lpstr>II.11 “2° Encuentro Regional de escritores y escritoras de Valparaíso Ximena Rivera”</vt:lpstr>
      <vt:lpstr>II.12 “Conversando con Andrea Campos”</vt:lpstr>
      <vt:lpstr>II.13 “Conversando con Edmundo Moure”</vt:lpstr>
      <vt:lpstr>II.14 “Aniversario del taller Memoria Viva – SBV”</vt:lpstr>
      <vt:lpstr>II.15 “Lanzamiento concurso Sechito”</vt:lpstr>
      <vt:lpstr>III. Ferias nacionales y regionales  </vt:lpstr>
      <vt:lpstr>Presentación de PowerPoint</vt:lpstr>
      <vt:lpstr>Presentación de PowerPoint</vt:lpstr>
      <vt:lpstr>III.1 “Mesa redonda virtual sobre Presencia y gravitación de la GENERACIÓN NN´80”</vt:lpstr>
      <vt:lpstr>Verificación de la actividad 1ª Sesión</vt:lpstr>
      <vt:lpstr>III.2 Mesa redonda virtual sobre Presencia y gravitación de la GENERACIÓN NN´80”</vt:lpstr>
      <vt:lpstr>Verificación de la actividad 2ª Sesión</vt:lpstr>
      <vt:lpstr>III.3 Mesa redonda virtual sobre Presencia y gravitación de la GENERACIÓN NN´80”</vt:lpstr>
      <vt:lpstr>Verificación de la actividad 3ª Sesión</vt:lpstr>
      <vt:lpstr>III.4 “Mesa redonda virtual sobre Presencia y gravitación de la GENERACIÓN NN´80”</vt:lpstr>
      <vt:lpstr>Verificación de la actividad 4ª Sesión</vt:lpstr>
      <vt:lpstr>IV. Gaceta Literaria  </vt:lpstr>
      <vt:lpstr>Presentación de PowerPoint</vt:lpstr>
      <vt:lpstr>V. Concursos Literarios  </vt:lpstr>
      <vt:lpstr>V.1 “12° Concurso de cuento: Sechito mira por la ventana”</vt:lpstr>
      <vt:lpstr>V.2 “7mo. Concurso Literario de Enseñanza Media Albatros 2020: Ensayo con mil palabras”</vt:lpstr>
      <vt:lpstr>V.3 “10° Concurso Nacional de Cuentos Teresa Hamel”</vt:lpstr>
      <vt:lpstr>ACTIVIDADES ADICIONALES  </vt:lpstr>
      <vt:lpstr>II. “1ª. Feria Feminista del Libro”</vt:lpstr>
      <vt:lpstr>II. “Jaque Mate con Damaris”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COMPROMISOS  POR CONVENIO - SECH  AGOSTO 2020</dc:title>
  <dc:creator>MARIA FERNANDA TAPIA SILVA</dc:creator>
  <cp:lastModifiedBy>MARIA FERNANDA TAPIA SILVA</cp:lastModifiedBy>
  <cp:revision>5</cp:revision>
  <dcterms:created xsi:type="dcterms:W3CDTF">2020-09-02T04:39:33Z</dcterms:created>
  <dcterms:modified xsi:type="dcterms:W3CDTF">2020-09-08T20:26:08Z</dcterms:modified>
</cp:coreProperties>
</file>